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3"/>
  </p:notesMasterIdLst>
  <p:sldIdLst>
    <p:sldId id="1581" r:id="rId2"/>
    <p:sldId id="272" r:id="rId3"/>
    <p:sldId id="274" r:id="rId4"/>
    <p:sldId id="1530" r:id="rId5"/>
    <p:sldId id="1529" r:id="rId6"/>
    <p:sldId id="285" r:id="rId7"/>
    <p:sldId id="1526" r:id="rId8"/>
    <p:sldId id="1527" r:id="rId9"/>
    <p:sldId id="1582" r:id="rId10"/>
    <p:sldId id="1583" r:id="rId11"/>
    <p:sldId id="152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4" d="100"/>
          <a:sy n="84" d="100"/>
        </p:scale>
        <p:origin x="192"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615FC7-8CBE-4BA0-8FF2-815F329F65D0}" type="datetimeFigureOut">
              <a:rPr lang="en-US" smtClean="0"/>
              <a:t>4/3/2024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3B9CF2-81E5-4999-A606-3CE054C74916}" type="slidenum">
              <a:rPr lang="en-US" smtClean="0"/>
              <a:t>‹#›</a:t>
            </a:fld>
            <a:endParaRPr lang="en-US"/>
          </a:p>
        </p:txBody>
      </p:sp>
    </p:spTree>
    <p:extLst>
      <p:ext uri="{BB962C8B-B14F-4D97-AF65-F5344CB8AC3E}">
        <p14:creationId xmlns:p14="http://schemas.microsoft.com/office/powerpoint/2010/main" val="1472648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
        <p:nvSpPr>
          <p:cNvPr id="2" name="Date Placeholder 1">
            <a:extLst>
              <a:ext uri="{FF2B5EF4-FFF2-40B4-BE49-F238E27FC236}">
                <a16:creationId xmlns:a16="http://schemas.microsoft.com/office/drawing/2014/main" id="{C03EF0A2-2567-4E7B-A86F-B00F5E3F73FA}"/>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570424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27BE7-EE99-4D9D-93C6-697A58AF8F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7E26E4-BF13-400F-B21B-F8429CE437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E3509B-6CAD-4430-A20C-1CE0EC54482F}"/>
              </a:ext>
            </a:extLst>
          </p:cNvPr>
          <p:cNvSpPr>
            <a:spLocks noGrp="1"/>
          </p:cNvSpPr>
          <p:nvPr>
            <p:ph type="dt" sz="half" idx="10"/>
          </p:nvPr>
        </p:nvSpPr>
        <p:spPr/>
        <p:txBody>
          <a:bodyPr/>
          <a:lstStyle/>
          <a:p>
            <a:fld id="{CE290486-F6F6-4687-BF4F-B77E90D45C0F}" type="datetimeFigureOut">
              <a:rPr lang="en-US" smtClean="0"/>
              <a:t>4/3/2024</a:t>
            </a:fld>
            <a:endParaRPr lang="en-US" dirty="0"/>
          </a:p>
        </p:txBody>
      </p:sp>
      <p:sp>
        <p:nvSpPr>
          <p:cNvPr id="5" name="Footer Placeholder 4">
            <a:extLst>
              <a:ext uri="{FF2B5EF4-FFF2-40B4-BE49-F238E27FC236}">
                <a16:creationId xmlns:a16="http://schemas.microsoft.com/office/drawing/2014/main" id="{CB9237EF-422E-4D7F-A9CD-0AAD68E340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8F0CA1-E764-418D-9A41-BA7A35462944}"/>
              </a:ext>
            </a:extLst>
          </p:cNvPr>
          <p:cNvSpPr>
            <a:spLocks noGrp="1"/>
          </p:cNvSpPr>
          <p:nvPr>
            <p:ph type="sldNum" sz="quarter" idx="12"/>
          </p:nvPr>
        </p:nvSpPr>
        <p:spPr/>
        <p:txBody>
          <a:bodyPr/>
          <a:lstStyle/>
          <a:p>
            <a:fld id="{C657A967-91E0-4E89-94FF-E0F86D23625E}" type="slidenum">
              <a:rPr lang="en-US" smtClean="0"/>
              <a:t>‹#›</a:t>
            </a:fld>
            <a:endParaRPr lang="en-US" dirty="0"/>
          </a:p>
        </p:txBody>
      </p:sp>
      <p:pic>
        <p:nvPicPr>
          <p:cNvPr id="7" name="Picture 3">
            <a:extLst>
              <a:ext uri="{FF2B5EF4-FFF2-40B4-BE49-F238E27FC236}">
                <a16:creationId xmlns:a16="http://schemas.microsoft.com/office/drawing/2014/main" id="{D0E6C3D9-6DFE-4F61-838E-FEA7B347D8F0}"/>
              </a:ext>
            </a:extLst>
          </p:cNvPr>
          <p:cNvPicPr>
            <a:picLocks noChangeAspect="1" noChangeArrowheads="1"/>
          </p:cNvPicPr>
          <p:nvPr userDrawn="1"/>
        </p:nvPicPr>
        <p:blipFill>
          <a:blip r:embed="rId2"/>
          <a:srcRect/>
          <a:stretch>
            <a:fillRect/>
          </a:stretch>
        </p:blipFill>
        <p:spPr bwMode="auto">
          <a:xfrm rot="10800000">
            <a:off x="0" y="0"/>
            <a:ext cx="12192000" cy="772998"/>
          </a:xfrm>
          <a:prstGeom prst="rect">
            <a:avLst/>
          </a:prstGeom>
          <a:noFill/>
        </p:spPr>
      </p:pic>
      <p:pic>
        <p:nvPicPr>
          <p:cNvPr id="8" name="Picture 7">
            <a:extLst>
              <a:ext uri="{FF2B5EF4-FFF2-40B4-BE49-F238E27FC236}">
                <a16:creationId xmlns:a16="http://schemas.microsoft.com/office/drawing/2014/main" id="{B7D718EF-4060-4E60-B681-143108C7D8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008" y="136525"/>
            <a:ext cx="3133350" cy="569977"/>
          </a:xfrm>
          <a:prstGeom prst="rect">
            <a:avLst/>
          </a:prstGeom>
        </p:spPr>
      </p:pic>
    </p:spTree>
    <p:extLst>
      <p:ext uri="{BB962C8B-B14F-4D97-AF65-F5344CB8AC3E}">
        <p14:creationId xmlns:p14="http://schemas.microsoft.com/office/powerpoint/2010/main" val="3567273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229A8-6C41-4363-A3CF-7D6C7FD0DE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9C0C1A-074A-49C9-A28E-E948EC7FAB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094C4E5-516C-40E7-ADBF-4B13A14594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F0B5EF-BD52-4733-BCC5-F0488BA6B47C}"/>
              </a:ext>
            </a:extLst>
          </p:cNvPr>
          <p:cNvSpPr>
            <a:spLocks noGrp="1"/>
          </p:cNvSpPr>
          <p:nvPr>
            <p:ph type="dt" sz="half" idx="10"/>
          </p:nvPr>
        </p:nvSpPr>
        <p:spPr/>
        <p:txBody>
          <a:bodyPr/>
          <a:lstStyle/>
          <a:p>
            <a:fld id="{CE290486-F6F6-4687-BF4F-B77E90D45C0F}" type="datetimeFigureOut">
              <a:rPr lang="en-US" smtClean="0"/>
              <a:t>4/3/2024</a:t>
            </a:fld>
            <a:endParaRPr lang="en-US" dirty="0"/>
          </a:p>
        </p:txBody>
      </p:sp>
      <p:sp>
        <p:nvSpPr>
          <p:cNvPr id="6" name="Footer Placeholder 5">
            <a:extLst>
              <a:ext uri="{FF2B5EF4-FFF2-40B4-BE49-F238E27FC236}">
                <a16:creationId xmlns:a16="http://schemas.microsoft.com/office/drawing/2014/main" id="{FBBDBAB1-CA76-47C7-A8BA-9B6F0DA4397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1145D0E-63D6-43DD-B9B9-23CE17D3F7C6}"/>
              </a:ext>
            </a:extLst>
          </p:cNvPr>
          <p:cNvSpPr>
            <a:spLocks noGrp="1"/>
          </p:cNvSpPr>
          <p:nvPr>
            <p:ph type="sldNum" sz="quarter" idx="12"/>
          </p:nvPr>
        </p:nvSpPr>
        <p:spPr/>
        <p:txBody>
          <a:bodyPr/>
          <a:lstStyle/>
          <a:p>
            <a:fld id="{C657A967-91E0-4E89-94FF-E0F86D23625E}" type="slidenum">
              <a:rPr lang="en-US" smtClean="0"/>
              <a:t>‹#›</a:t>
            </a:fld>
            <a:endParaRPr lang="en-US" dirty="0"/>
          </a:p>
        </p:txBody>
      </p:sp>
    </p:spTree>
    <p:extLst>
      <p:ext uri="{BB962C8B-B14F-4D97-AF65-F5344CB8AC3E}">
        <p14:creationId xmlns:p14="http://schemas.microsoft.com/office/powerpoint/2010/main" val="1551496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BAA24-ABCA-4D7B-9754-2E2BA10FC3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91E966-2114-4C5D-9298-65A4D726E9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034B4F-D941-480B-843F-7EA74189862B}"/>
              </a:ext>
            </a:extLst>
          </p:cNvPr>
          <p:cNvSpPr>
            <a:spLocks noGrp="1"/>
          </p:cNvSpPr>
          <p:nvPr>
            <p:ph type="dt" sz="half" idx="10"/>
          </p:nvPr>
        </p:nvSpPr>
        <p:spPr/>
        <p:txBody>
          <a:bodyPr/>
          <a:lstStyle/>
          <a:p>
            <a:fld id="{CE290486-F6F6-4687-BF4F-B77E90D45C0F}" type="datetimeFigureOut">
              <a:rPr lang="en-US" smtClean="0"/>
              <a:t>4/3/2024</a:t>
            </a:fld>
            <a:endParaRPr lang="en-US" dirty="0"/>
          </a:p>
        </p:txBody>
      </p:sp>
      <p:sp>
        <p:nvSpPr>
          <p:cNvPr id="5" name="Footer Placeholder 4">
            <a:extLst>
              <a:ext uri="{FF2B5EF4-FFF2-40B4-BE49-F238E27FC236}">
                <a16:creationId xmlns:a16="http://schemas.microsoft.com/office/drawing/2014/main" id="{02FE38B3-C811-4171-9439-BF9BE2789B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DFFD7C-D37E-48BB-A4EB-4199631E4314}"/>
              </a:ext>
            </a:extLst>
          </p:cNvPr>
          <p:cNvSpPr>
            <a:spLocks noGrp="1"/>
          </p:cNvSpPr>
          <p:nvPr>
            <p:ph type="sldNum" sz="quarter" idx="12"/>
          </p:nvPr>
        </p:nvSpPr>
        <p:spPr/>
        <p:txBody>
          <a:bodyPr/>
          <a:lstStyle/>
          <a:p>
            <a:fld id="{C657A967-91E0-4E89-94FF-E0F86D23625E}" type="slidenum">
              <a:rPr lang="en-US" smtClean="0"/>
              <a:t>‹#›</a:t>
            </a:fld>
            <a:endParaRPr lang="en-US" dirty="0"/>
          </a:p>
        </p:txBody>
      </p:sp>
    </p:spTree>
    <p:extLst>
      <p:ext uri="{BB962C8B-B14F-4D97-AF65-F5344CB8AC3E}">
        <p14:creationId xmlns:p14="http://schemas.microsoft.com/office/powerpoint/2010/main" val="2503237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295727-7F0A-4385-9811-82BE9B853B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0670E4-F476-486A-B372-C10FDCCBEE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79AC5-9D0B-4ADD-BE7B-C1799CB113B1}"/>
              </a:ext>
            </a:extLst>
          </p:cNvPr>
          <p:cNvSpPr>
            <a:spLocks noGrp="1"/>
          </p:cNvSpPr>
          <p:nvPr>
            <p:ph type="dt" sz="half" idx="10"/>
          </p:nvPr>
        </p:nvSpPr>
        <p:spPr/>
        <p:txBody>
          <a:bodyPr/>
          <a:lstStyle/>
          <a:p>
            <a:fld id="{CE290486-F6F6-4687-BF4F-B77E90D45C0F}" type="datetimeFigureOut">
              <a:rPr lang="en-US" smtClean="0"/>
              <a:t>4/3/2024</a:t>
            </a:fld>
            <a:endParaRPr lang="en-US" dirty="0"/>
          </a:p>
        </p:txBody>
      </p:sp>
      <p:sp>
        <p:nvSpPr>
          <p:cNvPr id="5" name="Footer Placeholder 4">
            <a:extLst>
              <a:ext uri="{FF2B5EF4-FFF2-40B4-BE49-F238E27FC236}">
                <a16:creationId xmlns:a16="http://schemas.microsoft.com/office/drawing/2014/main" id="{5880A14F-78A3-41E6-8B50-4B26318FD2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238D0-A226-4CBD-A2FA-8B5343373E1E}"/>
              </a:ext>
            </a:extLst>
          </p:cNvPr>
          <p:cNvSpPr>
            <a:spLocks noGrp="1"/>
          </p:cNvSpPr>
          <p:nvPr>
            <p:ph type="sldNum" sz="quarter" idx="12"/>
          </p:nvPr>
        </p:nvSpPr>
        <p:spPr/>
        <p:txBody>
          <a:bodyPr/>
          <a:lstStyle/>
          <a:p>
            <a:fld id="{C657A967-91E0-4E89-94FF-E0F86D23625E}" type="slidenum">
              <a:rPr lang="en-US" smtClean="0"/>
              <a:t>‹#›</a:t>
            </a:fld>
            <a:endParaRPr lang="en-US" dirty="0"/>
          </a:p>
        </p:txBody>
      </p:sp>
    </p:spTree>
    <p:extLst>
      <p:ext uri="{BB962C8B-B14F-4D97-AF65-F5344CB8AC3E}">
        <p14:creationId xmlns:p14="http://schemas.microsoft.com/office/powerpoint/2010/main" val="640688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sp>
        <p:nvSpPr>
          <p:cNvPr id="14" name="Rectangle 12"/>
          <p:cNvSpPr/>
          <p:nvPr/>
        </p:nvSpPr>
        <p:spPr>
          <a:xfrm>
            <a:off x="0" y="5519145"/>
            <a:ext cx="12192000" cy="1342670"/>
          </a:xfrm>
          <a:prstGeom prst="rect">
            <a:avLst/>
          </a:prstGeom>
          <a:gradFill>
            <a:gsLst>
              <a:gs pos="0">
                <a:srgbClr val="115179"/>
              </a:gs>
              <a:gs pos="100000">
                <a:srgbClr val="3C94C3"/>
              </a:gs>
            </a:gsLst>
          </a:gradFill>
          <a:ln w="12700">
            <a:miter lim="400000"/>
          </a:ln>
        </p:spPr>
        <p:txBody>
          <a:bodyPr lIns="41146" tIns="41146" rIns="41146" bIns="41146" anchor="ctr"/>
          <a:lstStyle/>
          <a:p>
            <a:pPr algn="ctr">
              <a:defRPr>
                <a:solidFill>
                  <a:srgbClr val="FFFFFF"/>
                </a:solidFill>
              </a:defRPr>
            </a:pPr>
            <a:endParaRPr sz="1620" dirty="0"/>
          </a:p>
        </p:txBody>
      </p:sp>
      <p:pic>
        <p:nvPicPr>
          <p:cNvPr id="15" name="Picture 6" descr="Picture 6"/>
          <p:cNvPicPr>
            <a:picLocks noChangeAspect="1"/>
          </p:cNvPicPr>
          <p:nvPr/>
        </p:nvPicPr>
        <p:blipFill>
          <a:blip r:embed="rId2"/>
          <a:stretch>
            <a:fillRect/>
          </a:stretch>
        </p:blipFill>
        <p:spPr>
          <a:xfrm>
            <a:off x="10578544" y="479313"/>
            <a:ext cx="1613462" cy="658371"/>
          </a:xfrm>
          <a:prstGeom prst="rect">
            <a:avLst/>
          </a:prstGeom>
          <a:ln w="12700">
            <a:miter lim="400000"/>
          </a:ln>
        </p:spPr>
      </p:pic>
      <p:pic>
        <p:nvPicPr>
          <p:cNvPr id="16" name="Picture 9" descr="Picture 9"/>
          <p:cNvPicPr>
            <a:picLocks noChangeAspect="1"/>
          </p:cNvPicPr>
          <p:nvPr/>
        </p:nvPicPr>
        <p:blipFill>
          <a:blip r:embed="rId3"/>
          <a:srcRect t="1111"/>
          <a:stretch>
            <a:fillRect/>
          </a:stretch>
        </p:blipFill>
        <p:spPr>
          <a:xfrm>
            <a:off x="1" y="462164"/>
            <a:ext cx="175491" cy="692665"/>
          </a:xfrm>
          <a:prstGeom prst="rect">
            <a:avLst/>
          </a:prstGeom>
          <a:ln w="12700">
            <a:miter lim="400000"/>
          </a:ln>
        </p:spPr>
      </p:pic>
      <p:sp>
        <p:nvSpPr>
          <p:cNvPr id="17" name="Rectangle 36"/>
          <p:cNvSpPr/>
          <p:nvPr/>
        </p:nvSpPr>
        <p:spPr>
          <a:xfrm>
            <a:off x="0" y="342896"/>
            <a:ext cx="12192000" cy="1057288"/>
          </a:xfrm>
          <a:prstGeom prst="rect">
            <a:avLst/>
          </a:prstGeom>
          <a:solidFill>
            <a:srgbClr val="FFFFFF"/>
          </a:solidFill>
          <a:ln w="12700">
            <a:miter lim="400000"/>
          </a:ln>
        </p:spPr>
        <p:txBody>
          <a:bodyPr lIns="41146" tIns="41146" rIns="41146" bIns="41146" anchor="ctr"/>
          <a:lstStyle/>
          <a:p>
            <a:pPr algn="ctr">
              <a:defRPr sz="1200">
                <a:latin typeface="Calibri Light"/>
                <a:ea typeface="Calibri Light"/>
                <a:cs typeface="Calibri Light"/>
                <a:sym typeface="Calibri Light"/>
              </a:defRPr>
            </a:pPr>
            <a:endParaRPr sz="1080" dirty="0"/>
          </a:p>
        </p:txBody>
      </p:sp>
      <p:sp>
        <p:nvSpPr>
          <p:cNvPr id="18" name="Slide Number"/>
          <p:cNvSpPr txBox="1">
            <a:spLocks noGrp="1"/>
          </p:cNvSpPr>
          <p:nvPr>
            <p:ph type="sldNum" sz="quarter" idx="2"/>
          </p:nvPr>
        </p:nvSpPr>
        <p:spPr>
          <a:xfrm>
            <a:off x="8600797" y="6237113"/>
            <a:ext cx="273606" cy="238473"/>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99258188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4_Title Only">
    <p:bg>
      <p:bgPr>
        <a:solidFill>
          <a:srgbClr val="FFFFFF"/>
        </a:solidFill>
        <a:effectLst/>
      </p:bgPr>
    </p:bg>
    <p:spTree>
      <p:nvGrpSpPr>
        <p:cNvPr id="1" name=""/>
        <p:cNvGrpSpPr/>
        <p:nvPr/>
      </p:nvGrpSpPr>
      <p:grpSpPr>
        <a:xfrm>
          <a:off x="0" y="0"/>
          <a:ext cx="0" cy="0"/>
          <a:chOff x="0" y="0"/>
          <a:chExt cx="0" cy="0"/>
        </a:xfrm>
      </p:grpSpPr>
      <p:sp>
        <p:nvSpPr>
          <p:cNvPr id="8" name="Rectangle 7"/>
          <p:cNvSpPr/>
          <p:nvPr/>
        </p:nvSpPr>
        <p:spPr>
          <a:xfrm>
            <a:off x="0" y="0"/>
            <a:ext cx="12192000" cy="1143000"/>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hasCustomPrompt="1"/>
          </p:nvPr>
        </p:nvSpPr>
        <p:spPr>
          <a:xfrm>
            <a:off x="609600" y="219456"/>
            <a:ext cx="10972800" cy="822960"/>
          </a:xfrm>
        </p:spPr>
        <p:txBody>
          <a:bodyPr>
            <a:normAutofit/>
          </a:bodyPr>
          <a:lstStyle>
            <a:lvl1pPr algn="l">
              <a:defRPr sz="4267" b="1" cap="none" baseline="0">
                <a:solidFill>
                  <a:schemeClr val="bg1"/>
                </a:solidFill>
                <a:latin typeface="Century Gothic" panose="020B0502020202020204" pitchFamily="34" charset="0"/>
                <a:cs typeface="Arial" panose="020B0604020202020204" pitchFamily="34" charset="0"/>
              </a:defRPr>
            </a:lvl1pPr>
          </a:lstStyle>
          <a:p>
            <a:r>
              <a:rPr lang="en-US"/>
              <a:t>Title</a:t>
            </a:r>
          </a:p>
        </p:txBody>
      </p:sp>
      <p:sp>
        <p:nvSpPr>
          <p:cNvPr id="9" name="Rectangle 8"/>
          <p:cNvSpPr/>
          <p:nvPr/>
        </p:nvSpPr>
        <p:spPr>
          <a:xfrm>
            <a:off x="1" y="1137920"/>
            <a:ext cx="6107612" cy="572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Slide Number Placeholder 2"/>
          <p:cNvSpPr>
            <a:spLocks noGrp="1"/>
          </p:cNvSpPr>
          <p:nvPr>
            <p:ph type="sldNum" sz="quarter" idx="10"/>
          </p:nvPr>
        </p:nvSpPr>
        <p:spPr/>
        <p:txBody>
          <a:bodyPr/>
          <a:lstStyle/>
          <a:p>
            <a:fld id="{5E81A052-E59C-4589-9A35-9985093369B4}" type="slidenum">
              <a:rPr lang="en-US" smtClean="0"/>
              <a:pPr/>
              <a:t>‹#›</a:t>
            </a:fld>
            <a:endParaRPr lang="en-US" dirty="0"/>
          </a:p>
        </p:txBody>
      </p:sp>
    </p:spTree>
    <p:extLst>
      <p:ext uri="{BB962C8B-B14F-4D97-AF65-F5344CB8AC3E}">
        <p14:creationId xmlns:p14="http://schemas.microsoft.com/office/powerpoint/2010/main" val="1058112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8_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19456"/>
            <a:ext cx="10972800" cy="822960"/>
          </a:xfrm>
        </p:spPr>
        <p:txBody>
          <a:bodyPr>
            <a:noAutofit/>
          </a:bodyPr>
          <a:lstStyle>
            <a:lvl1pPr algn="l">
              <a:defRPr sz="4267" b="1">
                <a:solidFill>
                  <a:schemeClr val="tx2"/>
                </a:solidFill>
                <a:latin typeface="Century Gothic" panose="020B0502020202020204" pitchFamily="34" charset="0"/>
                <a:cs typeface="Arial" panose="020B0604020202020204" pitchFamily="34" charset="0"/>
              </a:defRPr>
            </a:lvl1pPr>
          </a:lstStyle>
          <a:p>
            <a:r>
              <a:rPr lang="en-US"/>
              <a:t>Title</a:t>
            </a:r>
          </a:p>
        </p:txBody>
      </p:sp>
      <p:sp>
        <p:nvSpPr>
          <p:cNvPr id="3" name="Slide Number Placeholder 2"/>
          <p:cNvSpPr>
            <a:spLocks noGrp="1"/>
          </p:cNvSpPr>
          <p:nvPr>
            <p:ph type="sldNum" sz="quarter" idx="10"/>
          </p:nvPr>
        </p:nvSpPr>
        <p:spPr/>
        <p:txBody>
          <a:bodyPr/>
          <a:lstStyle/>
          <a:p>
            <a:fld id="{5E81A052-E59C-4589-9A35-9985093369B4}" type="slidenum">
              <a:rPr lang="en-US" smtClean="0"/>
              <a:pPr/>
              <a:t>‹#›</a:t>
            </a:fld>
            <a:endParaRPr lang="en-US" dirty="0"/>
          </a:p>
        </p:txBody>
      </p:sp>
    </p:spTree>
    <p:extLst>
      <p:ext uri="{BB962C8B-B14F-4D97-AF65-F5344CB8AC3E}">
        <p14:creationId xmlns:p14="http://schemas.microsoft.com/office/powerpoint/2010/main" val="1799519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9_Title only, no Sims stam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5E81A052-E59C-4589-9A35-9985093369B4}" type="slidenum">
              <a:rPr lang="en-US" smtClean="0"/>
              <a:pPr/>
              <a:t>‹#›</a:t>
            </a:fld>
            <a:endParaRPr lang="en-US" dirty="0"/>
          </a:p>
        </p:txBody>
      </p:sp>
    </p:spTree>
    <p:extLst>
      <p:ext uri="{BB962C8B-B14F-4D97-AF65-F5344CB8AC3E}">
        <p14:creationId xmlns:p14="http://schemas.microsoft.com/office/powerpoint/2010/main" val="3452006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0_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3162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0_Title Only">
    <p:bg>
      <p:bgPr>
        <a:solidFill>
          <a:srgbClr val="61626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19456"/>
            <a:ext cx="10972800" cy="822960"/>
          </a:xfrm>
        </p:spPr>
        <p:txBody>
          <a:bodyPr>
            <a:normAutofit/>
          </a:bodyPr>
          <a:lstStyle>
            <a:lvl1pPr algn="l">
              <a:defRPr sz="4267" b="1" cap="none" baseline="0">
                <a:solidFill>
                  <a:schemeClr val="bg1"/>
                </a:solidFill>
                <a:latin typeface="Century Gothic" panose="020B0502020202020204" pitchFamily="34" charset="0"/>
                <a:cs typeface="Arial" panose="020B0604020202020204" pitchFamily="34" charset="0"/>
              </a:defRPr>
            </a:lvl1pPr>
          </a:lstStyle>
          <a:p>
            <a:r>
              <a:rPr lang="en-US"/>
              <a:t>Title</a:t>
            </a:r>
          </a:p>
        </p:txBody>
      </p:sp>
      <p:sp>
        <p:nvSpPr>
          <p:cNvPr id="3" name="Slide Number Placeholder 2"/>
          <p:cNvSpPr>
            <a:spLocks noGrp="1"/>
          </p:cNvSpPr>
          <p:nvPr>
            <p:ph type="sldNum" sz="quarter" idx="10"/>
          </p:nvPr>
        </p:nvSpPr>
        <p:spPr/>
        <p:txBody>
          <a:bodyPr/>
          <a:lstStyle>
            <a:lvl1pPr>
              <a:defRPr>
                <a:solidFill>
                  <a:schemeClr val="bg1">
                    <a:lumMod val="75000"/>
                  </a:schemeClr>
                </a:solidFill>
              </a:defRPr>
            </a:lvl1pPr>
          </a:lstStyle>
          <a:p>
            <a:fld id="{5E81A052-E59C-4589-9A35-9985093369B4}" type="slidenum">
              <a:rPr lang="en-US" smtClean="0"/>
              <a:pPr/>
              <a:t>‹#›</a:t>
            </a:fld>
            <a:endParaRPr lang="en-US" dirty="0"/>
          </a:p>
        </p:txBody>
      </p:sp>
    </p:spTree>
    <p:extLst>
      <p:ext uri="{BB962C8B-B14F-4D97-AF65-F5344CB8AC3E}">
        <p14:creationId xmlns:p14="http://schemas.microsoft.com/office/powerpoint/2010/main" val="3444332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2900F-DD72-43A4-A7AA-3E919BDF9C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5F090E-D0AA-44B2-A850-14711A8D61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EE0A2-A41B-4320-892C-2EEC6EA9E4F3}"/>
              </a:ext>
            </a:extLst>
          </p:cNvPr>
          <p:cNvSpPr>
            <a:spLocks noGrp="1"/>
          </p:cNvSpPr>
          <p:nvPr>
            <p:ph type="dt" sz="half" idx="10"/>
          </p:nvPr>
        </p:nvSpPr>
        <p:spPr/>
        <p:txBody>
          <a:bodyPr/>
          <a:lstStyle/>
          <a:p>
            <a:fld id="{CE290486-F6F6-4687-BF4F-B77E90D45C0F}" type="datetimeFigureOut">
              <a:rPr lang="en-US" smtClean="0"/>
              <a:t>4/3/2024</a:t>
            </a:fld>
            <a:endParaRPr lang="en-US" dirty="0"/>
          </a:p>
        </p:txBody>
      </p:sp>
      <p:sp>
        <p:nvSpPr>
          <p:cNvPr id="5" name="Footer Placeholder 4">
            <a:extLst>
              <a:ext uri="{FF2B5EF4-FFF2-40B4-BE49-F238E27FC236}">
                <a16:creationId xmlns:a16="http://schemas.microsoft.com/office/drawing/2014/main" id="{88A24D62-F713-429A-B094-05FFB18E6A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AF3436-3D88-43ED-97B0-B8BD33A57DDF}"/>
              </a:ext>
            </a:extLst>
          </p:cNvPr>
          <p:cNvSpPr>
            <a:spLocks noGrp="1"/>
          </p:cNvSpPr>
          <p:nvPr>
            <p:ph type="sldNum" sz="quarter" idx="12"/>
          </p:nvPr>
        </p:nvSpPr>
        <p:spPr/>
        <p:txBody>
          <a:bodyPr/>
          <a:lstStyle/>
          <a:p>
            <a:fld id="{C657A967-91E0-4E89-94FF-E0F86D23625E}" type="slidenum">
              <a:rPr lang="en-US" smtClean="0"/>
              <a:t>‹#›</a:t>
            </a:fld>
            <a:endParaRPr lang="en-US" dirty="0"/>
          </a:p>
        </p:txBody>
      </p:sp>
      <p:pic>
        <p:nvPicPr>
          <p:cNvPr id="7" name="Picture 3">
            <a:extLst>
              <a:ext uri="{FF2B5EF4-FFF2-40B4-BE49-F238E27FC236}">
                <a16:creationId xmlns:a16="http://schemas.microsoft.com/office/drawing/2014/main" id="{C5D6CC53-4E9F-421A-BEA6-BD9F4B4DCBEE}"/>
              </a:ext>
            </a:extLst>
          </p:cNvPr>
          <p:cNvPicPr>
            <a:picLocks noChangeAspect="1" noChangeArrowheads="1"/>
          </p:cNvPicPr>
          <p:nvPr userDrawn="1"/>
        </p:nvPicPr>
        <p:blipFill>
          <a:blip r:embed="rId2"/>
          <a:srcRect/>
          <a:stretch>
            <a:fillRect/>
          </a:stretch>
        </p:blipFill>
        <p:spPr bwMode="auto">
          <a:xfrm rot="10800000">
            <a:off x="0" y="0"/>
            <a:ext cx="12192000" cy="772998"/>
          </a:xfrm>
          <a:prstGeom prst="rect">
            <a:avLst/>
          </a:prstGeom>
          <a:noFill/>
        </p:spPr>
      </p:pic>
      <p:pic>
        <p:nvPicPr>
          <p:cNvPr id="8" name="Picture 7">
            <a:extLst>
              <a:ext uri="{FF2B5EF4-FFF2-40B4-BE49-F238E27FC236}">
                <a16:creationId xmlns:a16="http://schemas.microsoft.com/office/drawing/2014/main" id="{B6A66BEA-6BA3-4AAE-AB4E-EB928F879E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008" y="136525"/>
            <a:ext cx="3133350" cy="569977"/>
          </a:xfrm>
          <a:prstGeom prst="rect">
            <a:avLst/>
          </a:prstGeom>
        </p:spPr>
      </p:pic>
    </p:spTree>
    <p:extLst>
      <p:ext uri="{BB962C8B-B14F-4D97-AF65-F5344CB8AC3E}">
        <p14:creationId xmlns:p14="http://schemas.microsoft.com/office/powerpoint/2010/main" val="4048909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E646C-80E9-4CFE-BC90-25FB9CDC5E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728648-4B17-4EAD-B964-495967F60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AC34B4-C3E4-49FC-95C3-A0A3A588D5C1}"/>
              </a:ext>
            </a:extLst>
          </p:cNvPr>
          <p:cNvSpPr>
            <a:spLocks noGrp="1"/>
          </p:cNvSpPr>
          <p:nvPr>
            <p:ph type="dt" sz="half" idx="10"/>
          </p:nvPr>
        </p:nvSpPr>
        <p:spPr/>
        <p:txBody>
          <a:bodyPr/>
          <a:lstStyle/>
          <a:p>
            <a:fld id="{CE290486-F6F6-4687-BF4F-B77E90D45C0F}" type="datetimeFigureOut">
              <a:rPr lang="en-US" smtClean="0"/>
              <a:t>4/3/2024</a:t>
            </a:fld>
            <a:endParaRPr lang="en-US" dirty="0"/>
          </a:p>
        </p:txBody>
      </p:sp>
      <p:sp>
        <p:nvSpPr>
          <p:cNvPr id="5" name="Footer Placeholder 4">
            <a:extLst>
              <a:ext uri="{FF2B5EF4-FFF2-40B4-BE49-F238E27FC236}">
                <a16:creationId xmlns:a16="http://schemas.microsoft.com/office/drawing/2014/main" id="{7E752961-9458-42B3-AAD7-4D087D1720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819DDF-9729-4279-8537-25EE97B0B7E1}"/>
              </a:ext>
            </a:extLst>
          </p:cNvPr>
          <p:cNvSpPr>
            <a:spLocks noGrp="1"/>
          </p:cNvSpPr>
          <p:nvPr>
            <p:ph type="sldNum" sz="quarter" idx="12"/>
          </p:nvPr>
        </p:nvSpPr>
        <p:spPr/>
        <p:txBody>
          <a:bodyPr/>
          <a:lstStyle/>
          <a:p>
            <a:fld id="{C657A967-91E0-4E89-94FF-E0F86D23625E}" type="slidenum">
              <a:rPr lang="en-US" smtClean="0"/>
              <a:t>‹#›</a:t>
            </a:fld>
            <a:endParaRPr lang="en-US" dirty="0"/>
          </a:p>
        </p:txBody>
      </p:sp>
    </p:spTree>
    <p:extLst>
      <p:ext uri="{BB962C8B-B14F-4D97-AF65-F5344CB8AC3E}">
        <p14:creationId xmlns:p14="http://schemas.microsoft.com/office/powerpoint/2010/main" val="82321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6D750-834F-4EAD-A54F-ED2EDF0E93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9D1146-F1E5-4A9B-B3BD-5E10A8FB26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83653D-A3C8-49A2-922E-84B58235E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89C9A3-24A9-4A9E-A470-45181D869425}"/>
              </a:ext>
            </a:extLst>
          </p:cNvPr>
          <p:cNvSpPr>
            <a:spLocks noGrp="1"/>
          </p:cNvSpPr>
          <p:nvPr>
            <p:ph type="dt" sz="half" idx="10"/>
          </p:nvPr>
        </p:nvSpPr>
        <p:spPr/>
        <p:txBody>
          <a:bodyPr/>
          <a:lstStyle/>
          <a:p>
            <a:fld id="{CE290486-F6F6-4687-BF4F-B77E90D45C0F}" type="datetimeFigureOut">
              <a:rPr lang="en-US" smtClean="0"/>
              <a:t>4/3/2024</a:t>
            </a:fld>
            <a:endParaRPr lang="en-US" dirty="0"/>
          </a:p>
        </p:txBody>
      </p:sp>
      <p:sp>
        <p:nvSpPr>
          <p:cNvPr id="6" name="Footer Placeholder 5">
            <a:extLst>
              <a:ext uri="{FF2B5EF4-FFF2-40B4-BE49-F238E27FC236}">
                <a16:creationId xmlns:a16="http://schemas.microsoft.com/office/drawing/2014/main" id="{423D887B-D620-4B20-A075-E7BC873CA1A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06A3339-C915-48CE-9300-9EF88B0ED909}"/>
              </a:ext>
            </a:extLst>
          </p:cNvPr>
          <p:cNvSpPr>
            <a:spLocks noGrp="1"/>
          </p:cNvSpPr>
          <p:nvPr>
            <p:ph type="sldNum" sz="quarter" idx="12"/>
          </p:nvPr>
        </p:nvSpPr>
        <p:spPr/>
        <p:txBody>
          <a:bodyPr/>
          <a:lstStyle/>
          <a:p>
            <a:fld id="{C657A967-91E0-4E89-94FF-E0F86D23625E}" type="slidenum">
              <a:rPr lang="en-US" smtClean="0"/>
              <a:t>‹#›</a:t>
            </a:fld>
            <a:endParaRPr lang="en-US" dirty="0"/>
          </a:p>
        </p:txBody>
      </p:sp>
    </p:spTree>
    <p:extLst>
      <p:ext uri="{BB962C8B-B14F-4D97-AF65-F5344CB8AC3E}">
        <p14:creationId xmlns:p14="http://schemas.microsoft.com/office/powerpoint/2010/main" val="1573474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5062A-0E4B-4849-83A7-9D7459B1CC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FBA127-82FE-4AB6-9FF2-5895BB7DFE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F4DFAE-4AF1-4031-8907-536C35DFF2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7779A4-896D-4B78-93F2-4559B862B7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F0576D-5EA4-4681-A2A7-5067FEE370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DAD0E4-2846-4967-93F2-069C3BB46C0F}"/>
              </a:ext>
            </a:extLst>
          </p:cNvPr>
          <p:cNvSpPr>
            <a:spLocks noGrp="1"/>
          </p:cNvSpPr>
          <p:nvPr>
            <p:ph type="dt" sz="half" idx="10"/>
          </p:nvPr>
        </p:nvSpPr>
        <p:spPr/>
        <p:txBody>
          <a:bodyPr/>
          <a:lstStyle/>
          <a:p>
            <a:fld id="{CE290486-F6F6-4687-BF4F-B77E90D45C0F}" type="datetimeFigureOut">
              <a:rPr lang="en-US" smtClean="0"/>
              <a:t>4/3/2024</a:t>
            </a:fld>
            <a:endParaRPr lang="en-US" dirty="0"/>
          </a:p>
        </p:txBody>
      </p:sp>
      <p:sp>
        <p:nvSpPr>
          <p:cNvPr id="8" name="Footer Placeholder 7">
            <a:extLst>
              <a:ext uri="{FF2B5EF4-FFF2-40B4-BE49-F238E27FC236}">
                <a16:creationId xmlns:a16="http://schemas.microsoft.com/office/drawing/2014/main" id="{9CEB4531-E5C3-4406-B13E-69BC4E23581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5B720C0-717C-41C4-9472-601C7D596146}"/>
              </a:ext>
            </a:extLst>
          </p:cNvPr>
          <p:cNvSpPr>
            <a:spLocks noGrp="1"/>
          </p:cNvSpPr>
          <p:nvPr>
            <p:ph type="sldNum" sz="quarter" idx="12"/>
          </p:nvPr>
        </p:nvSpPr>
        <p:spPr/>
        <p:txBody>
          <a:bodyPr/>
          <a:lstStyle/>
          <a:p>
            <a:fld id="{C657A967-91E0-4E89-94FF-E0F86D23625E}" type="slidenum">
              <a:rPr lang="en-US" smtClean="0"/>
              <a:t>‹#›</a:t>
            </a:fld>
            <a:endParaRPr lang="en-US" dirty="0"/>
          </a:p>
        </p:txBody>
      </p:sp>
    </p:spTree>
    <p:extLst>
      <p:ext uri="{BB962C8B-B14F-4D97-AF65-F5344CB8AC3E}">
        <p14:creationId xmlns:p14="http://schemas.microsoft.com/office/powerpoint/2010/main" val="891381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979C-410A-4787-B5BE-DE72B47BF5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3FF271-A0DB-4D0A-A9C2-FCFAC1B28CFC}"/>
              </a:ext>
            </a:extLst>
          </p:cNvPr>
          <p:cNvSpPr>
            <a:spLocks noGrp="1"/>
          </p:cNvSpPr>
          <p:nvPr>
            <p:ph type="dt" sz="half" idx="10"/>
          </p:nvPr>
        </p:nvSpPr>
        <p:spPr/>
        <p:txBody>
          <a:bodyPr/>
          <a:lstStyle/>
          <a:p>
            <a:fld id="{CE290486-F6F6-4687-BF4F-B77E90D45C0F}" type="datetimeFigureOut">
              <a:rPr lang="en-US" smtClean="0"/>
              <a:t>4/3/2024</a:t>
            </a:fld>
            <a:endParaRPr lang="en-US" dirty="0"/>
          </a:p>
        </p:txBody>
      </p:sp>
      <p:sp>
        <p:nvSpPr>
          <p:cNvPr id="4" name="Footer Placeholder 3">
            <a:extLst>
              <a:ext uri="{FF2B5EF4-FFF2-40B4-BE49-F238E27FC236}">
                <a16:creationId xmlns:a16="http://schemas.microsoft.com/office/drawing/2014/main" id="{83A02F2E-D18B-4D3E-B286-28620BFB5E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564E900-E36F-43C3-BDD4-7894C2FBBD42}"/>
              </a:ext>
            </a:extLst>
          </p:cNvPr>
          <p:cNvSpPr>
            <a:spLocks noGrp="1"/>
          </p:cNvSpPr>
          <p:nvPr>
            <p:ph type="sldNum" sz="quarter" idx="12"/>
          </p:nvPr>
        </p:nvSpPr>
        <p:spPr/>
        <p:txBody>
          <a:bodyPr/>
          <a:lstStyle/>
          <a:p>
            <a:fld id="{C657A967-91E0-4E89-94FF-E0F86D23625E}" type="slidenum">
              <a:rPr lang="en-US" smtClean="0"/>
              <a:t>‹#›</a:t>
            </a:fld>
            <a:endParaRPr lang="en-US" dirty="0"/>
          </a:p>
        </p:txBody>
      </p:sp>
    </p:spTree>
    <p:extLst>
      <p:ext uri="{BB962C8B-B14F-4D97-AF65-F5344CB8AC3E}">
        <p14:creationId xmlns:p14="http://schemas.microsoft.com/office/powerpoint/2010/main" val="109270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C2C204-C799-4765-A21B-38584C20F054}"/>
              </a:ext>
            </a:extLst>
          </p:cNvPr>
          <p:cNvSpPr>
            <a:spLocks noGrp="1"/>
          </p:cNvSpPr>
          <p:nvPr>
            <p:ph type="dt" sz="half" idx="10"/>
          </p:nvPr>
        </p:nvSpPr>
        <p:spPr/>
        <p:txBody>
          <a:bodyPr/>
          <a:lstStyle/>
          <a:p>
            <a:fld id="{CE290486-F6F6-4687-BF4F-B77E90D45C0F}" type="datetimeFigureOut">
              <a:rPr lang="en-US" smtClean="0"/>
              <a:t>4/3/2024</a:t>
            </a:fld>
            <a:endParaRPr lang="en-US" dirty="0"/>
          </a:p>
        </p:txBody>
      </p:sp>
      <p:sp>
        <p:nvSpPr>
          <p:cNvPr id="3" name="Footer Placeholder 2">
            <a:extLst>
              <a:ext uri="{FF2B5EF4-FFF2-40B4-BE49-F238E27FC236}">
                <a16:creationId xmlns:a16="http://schemas.microsoft.com/office/drawing/2014/main" id="{66E66688-8D3D-4AB7-BF42-5D045081A17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91050DD-6C32-4B84-B531-BB002205F5D2}"/>
              </a:ext>
            </a:extLst>
          </p:cNvPr>
          <p:cNvSpPr>
            <a:spLocks noGrp="1"/>
          </p:cNvSpPr>
          <p:nvPr>
            <p:ph type="sldNum" sz="quarter" idx="12"/>
          </p:nvPr>
        </p:nvSpPr>
        <p:spPr/>
        <p:txBody>
          <a:bodyPr/>
          <a:lstStyle/>
          <a:p>
            <a:fld id="{C657A967-91E0-4E89-94FF-E0F86D23625E}" type="slidenum">
              <a:rPr lang="en-US" smtClean="0"/>
              <a:t>‹#›</a:t>
            </a:fld>
            <a:endParaRPr lang="en-US" dirty="0"/>
          </a:p>
        </p:txBody>
      </p:sp>
      <p:pic>
        <p:nvPicPr>
          <p:cNvPr id="11" name="Picture 10">
            <a:extLst>
              <a:ext uri="{FF2B5EF4-FFF2-40B4-BE49-F238E27FC236}">
                <a16:creationId xmlns:a16="http://schemas.microsoft.com/office/drawing/2014/main" id="{D5506676-5C1F-482C-9173-0AE0BC028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8" y="136525"/>
            <a:ext cx="3133350" cy="569977"/>
          </a:xfrm>
          <a:prstGeom prst="rect">
            <a:avLst/>
          </a:prstGeom>
        </p:spPr>
      </p:pic>
      <p:pic>
        <p:nvPicPr>
          <p:cNvPr id="5" name="Picture 4">
            <a:extLst>
              <a:ext uri="{FF2B5EF4-FFF2-40B4-BE49-F238E27FC236}">
                <a16:creationId xmlns:a16="http://schemas.microsoft.com/office/drawing/2014/main" id="{05121454-8CD3-47F6-5240-546716F207BA}"/>
              </a:ext>
            </a:extLst>
          </p:cNvPr>
          <p:cNvPicPr>
            <a:picLocks noChangeAspect="1"/>
          </p:cNvPicPr>
          <p:nvPr userDrawn="1"/>
        </p:nvPicPr>
        <p:blipFill>
          <a:blip r:embed="rId3"/>
          <a:stretch>
            <a:fillRect/>
          </a:stretch>
        </p:blipFill>
        <p:spPr>
          <a:xfrm>
            <a:off x="10149663" y="6286500"/>
            <a:ext cx="2042337" cy="664522"/>
          </a:xfrm>
          <a:prstGeom prst="rect">
            <a:avLst/>
          </a:prstGeom>
        </p:spPr>
      </p:pic>
    </p:spTree>
    <p:extLst>
      <p:ext uri="{BB962C8B-B14F-4D97-AF65-F5344CB8AC3E}">
        <p14:creationId xmlns:p14="http://schemas.microsoft.com/office/powerpoint/2010/main" val="1033746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49AE3-2078-4242-BB24-42550AA32F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92DB5E-82C5-46ED-A3F0-9294D261107A}"/>
              </a:ext>
            </a:extLst>
          </p:cNvPr>
          <p:cNvSpPr>
            <a:spLocks noGrp="1"/>
          </p:cNvSpPr>
          <p:nvPr>
            <p:ph type="dt" sz="half" idx="10"/>
          </p:nvPr>
        </p:nvSpPr>
        <p:spPr/>
        <p:txBody>
          <a:bodyPr/>
          <a:lstStyle/>
          <a:p>
            <a:fld id="{CE290486-F6F6-4687-BF4F-B77E90D45C0F}" type="datetimeFigureOut">
              <a:rPr lang="en-US" smtClean="0"/>
              <a:t>4/3/2024</a:t>
            </a:fld>
            <a:endParaRPr lang="en-US" dirty="0"/>
          </a:p>
        </p:txBody>
      </p:sp>
      <p:sp>
        <p:nvSpPr>
          <p:cNvPr id="4" name="Footer Placeholder 3">
            <a:extLst>
              <a:ext uri="{FF2B5EF4-FFF2-40B4-BE49-F238E27FC236}">
                <a16:creationId xmlns:a16="http://schemas.microsoft.com/office/drawing/2014/main" id="{F8E1CB4F-20F1-47DB-98EE-69DC2E56DB1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9C93D6A-C090-429A-90FB-25264292ED39}"/>
              </a:ext>
            </a:extLst>
          </p:cNvPr>
          <p:cNvSpPr>
            <a:spLocks noGrp="1"/>
          </p:cNvSpPr>
          <p:nvPr>
            <p:ph type="sldNum" sz="quarter" idx="12"/>
          </p:nvPr>
        </p:nvSpPr>
        <p:spPr/>
        <p:txBody>
          <a:bodyPr/>
          <a:lstStyle/>
          <a:p>
            <a:fld id="{C657A967-91E0-4E89-94FF-E0F86D23625E}" type="slidenum">
              <a:rPr lang="en-US" smtClean="0"/>
              <a:t>‹#›</a:t>
            </a:fld>
            <a:endParaRPr lang="en-US" dirty="0"/>
          </a:p>
        </p:txBody>
      </p:sp>
    </p:spTree>
    <p:extLst>
      <p:ext uri="{BB962C8B-B14F-4D97-AF65-F5344CB8AC3E}">
        <p14:creationId xmlns:p14="http://schemas.microsoft.com/office/powerpoint/2010/main" val="2904063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B53C1-5837-474E-ABF8-909CF0DFE6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533C76-B7A0-43F4-AE8D-D2A63C71C1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F0EDF8-6ECD-4BCC-AFEF-2F5512A6EF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C32ECC-C814-4FB7-9E3C-2678C72F8CF9}"/>
              </a:ext>
            </a:extLst>
          </p:cNvPr>
          <p:cNvSpPr>
            <a:spLocks noGrp="1"/>
          </p:cNvSpPr>
          <p:nvPr>
            <p:ph type="dt" sz="half" idx="10"/>
          </p:nvPr>
        </p:nvSpPr>
        <p:spPr/>
        <p:txBody>
          <a:bodyPr/>
          <a:lstStyle/>
          <a:p>
            <a:fld id="{CE290486-F6F6-4687-BF4F-B77E90D45C0F}" type="datetimeFigureOut">
              <a:rPr lang="en-US" smtClean="0"/>
              <a:t>4/3/2024</a:t>
            </a:fld>
            <a:endParaRPr lang="en-US" dirty="0"/>
          </a:p>
        </p:txBody>
      </p:sp>
      <p:sp>
        <p:nvSpPr>
          <p:cNvPr id="6" name="Footer Placeholder 5">
            <a:extLst>
              <a:ext uri="{FF2B5EF4-FFF2-40B4-BE49-F238E27FC236}">
                <a16:creationId xmlns:a16="http://schemas.microsoft.com/office/drawing/2014/main" id="{A9FD8044-EA52-4EA0-A3C7-48A56D02D45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C94DED1-221D-4506-A4A5-AA6D912B33C1}"/>
              </a:ext>
            </a:extLst>
          </p:cNvPr>
          <p:cNvSpPr>
            <a:spLocks noGrp="1"/>
          </p:cNvSpPr>
          <p:nvPr>
            <p:ph type="sldNum" sz="quarter" idx="12"/>
          </p:nvPr>
        </p:nvSpPr>
        <p:spPr/>
        <p:txBody>
          <a:bodyPr/>
          <a:lstStyle/>
          <a:p>
            <a:fld id="{C657A967-91E0-4E89-94FF-E0F86D23625E}" type="slidenum">
              <a:rPr lang="en-US" smtClean="0"/>
              <a:t>‹#›</a:t>
            </a:fld>
            <a:endParaRPr lang="en-US" dirty="0"/>
          </a:p>
        </p:txBody>
      </p:sp>
    </p:spTree>
    <p:extLst>
      <p:ext uri="{BB962C8B-B14F-4D97-AF65-F5344CB8AC3E}">
        <p14:creationId xmlns:p14="http://schemas.microsoft.com/office/powerpoint/2010/main" val="376927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3">
            <a:extLst>
              <a:ext uri="{FF2B5EF4-FFF2-40B4-BE49-F238E27FC236}">
                <a16:creationId xmlns:a16="http://schemas.microsoft.com/office/drawing/2014/main" id="{6213F6C0-785C-4C57-A030-5958116ADB67}"/>
              </a:ext>
            </a:extLst>
          </p:cNvPr>
          <p:cNvPicPr>
            <a:picLocks noChangeAspect="1" noChangeArrowheads="1"/>
          </p:cNvPicPr>
          <p:nvPr userDrawn="1"/>
        </p:nvPicPr>
        <p:blipFill>
          <a:blip r:embed="rId20"/>
          <a:srcRect/>
          <a:stretch>
            <a:fillRect/>
          </a:stretch>
        </p:blipFill>
        <p:spPr bwMode="auto">
          <a:xfrm>
            <a:off x="0" y="6369202"/>
            <a:ext cx="12192000" cy="488798"/>
          </a:xfrm>
          <a:prstGeom prst="rect">
            <a:avLst/>
          </a:prstGeom>
          <a:noFill/>
        </p:spPr>
      </p:pic>
      <p:sp>
        <p:nvSpPr>
          <p:cNvPr id="2" name="Title Placeholder 1">
            <a:extLst>
              <a:ext uri="{FF2B5EF4-FFF2-40B4-BE49-F238E27FC236}">
                <a16:creationId xmlns:a16="http://schemas.microsoft.com/office/drawing/2014/main" id="{2706826B-F486-43A1-881B-913553272E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D10261-93B7-4552-8D35-40611D2FDA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2EE6EE-2FF4-4552-8057-B698C9BB24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90486-F6F6-4687-BF4F-B77E90D45C0F}" type="datetimeFigureOut">
              <a:rPr lang="en-US" smtClean="0"/>
              <a:t>4/3/2024</a:t>
            </a:fld>
            <a:endParaRPr lang="en-US" dirty="0"/>
          </a:p>
        </p:txBody>
      </p:sp>
      <p:sp>
        <p:nvSpPr>
          <p:cNvPr id="5" name="Footer Placeholder 4">
            <a:extLst>
              <a:ext uri="{FF2B5EF4-FFF2-40B4-BE49-F238E27FC236}">
                <a16:creationId xmlns:a16="http://schemas.microsoft.com/office/drawing/2014/main" id="{33D606C3-0042-4491-95C4-12B4E7CB55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6075771-E463-4284-971D-583CE07113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57A967-91E0-4E89-94FF-E0F86D23625E}" type="slidenum">
              <a:rPr lang="en-US" smtClean="0"/>
              <a:t>‹#›</a:t>
            </a:fld>
            <a:endParaRPr lang="en-US" dirty="0"/>
          </a:p>
        </p:txBody>
      </p:sp>
      <p:pic>
        <p:nvPicPr>
          <p:cNvPr id="9" name="Picture 3">
            <a:extLst>
              <a:ext uri="{FF2B5EF4-FFF2-40B4-BE49-F238E27FC236}">
                <a16:creationId xmlns:a16="http://schemas.microsoft.com/office/drawing/2014/main" id="{19E5AB75-908E-4239-9476-C46BF75A67C9}"/>
              </a:ext>
            </a:extLst>
          </p:cNvPr>
          <p:cNvPicPr>
            <a:picLocks noChangeAspect="1" noChangeArrowheads="1"/>
          </p:cNvPicPr>
          <p:nvPr userDrawn="1"/>
        </p:nvPicPr>
        <p:blipFill>
          <a:blip r:embed="rId20"/>
          <a:srcRect/>
          <a:stretch>
            <a:fillRect/>
          </a:stretch>
        </p:blipFill>
        <p:spPr bwMode="auto">
          <a:xfrm rot="10800000">
            <a:off x="0" y="0"/>
            <a:ext cx="12192000" cy="772998"/>
          </a:xfrm>
          <a:prstGeom prst="rect">
            <a:avLst/>
          </a:prstGeom>
          <a:noFill/>
        </p:spPr>
      </p:pic>
      <p:pic>
        <p:nvPicPr>
          <p:cNvPr id="10" name="Picture 9">
            <a:extLst>
              <a:ext uri="{FF2B5EF4-FFF2-40B4-BE49-F238E27FC236}">
                <a16:creationId xmlns:a16="http://schemas.microsoft.com/office/drawing/2014/main" id="{2A079353-43EC-4971-AEF4-B77747197A15}"/>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27008" y="136525"/>
            <a:ext cx="3133350" cy="569977"/>
          </a:xfrm>
          <a:prstGeom prst="rect">
            <a:avLst/>
          </a:prstGeom>
        </p:spPr>
      </p:pic>
    </p:spTree>
    <p:extLst>
      <p:ext uri="{BB962C8B-B14F-4D97-AF65-F5344CB8AC3E}">
        <p14:creationId xmlns:p14="http://schemas.microsoft.com/office/powerpoint/2010/main" val="302291044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eon.xyz/clients/chloe" TargetMode="External"/><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circularise.com/blogs/data-in-a-dpp"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6876424" y="1942810"/>
            <a:ext cx="4733528" cy="283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p>
            <a:pPr algn="ctr" defTabSz="457200">
              <a:lnSpc>
                <a:spcPct val="80000"/>
              </a:lnSpc>
              <a:defRPr/>
            </a:pPr>
            <a:r>
              <a:rPr lang="en-US" sz="4500" dirty="0">
                <a:solidFill>
                  <a:schemeClr val="accent1"/>
                </a:solidFill>
                <a:latin typeface="Calibri"/>
              </a:rPr>
              <a:t>Avedis H. Seferian</a:t>
            </a:r>
          </a:p>
          <a:p>
            <a:pPr algn="ctr" defTabSz="457200">
              <a:lnSpc>
                <a:spcPct val="80000"/>
              </a:lnSpc>
              <a:defRPr/>
            </a:pPr>
            <a:r>
              <a:rPr lang="en-US" sz="3900" i="1" dirty="0">
                <a:solidFill>
                  <a:schemeClr val="accent1"/>
                </a:solidFill>
                <a:latin typeface="Calibri"/>
              </a:rPr>
              <a:t>President &amp; CEO	</a:t>
            </a:r>
            <a:r>
              <a:rPr lang="en-US" sz="3900" i="1" dirty="0">
                <a:solidFill>
                  <a:prstClr val="black"/>
                </a:solidFill>
                <a:latin typeface="Calibri"/>
              </a:rPr>
              <a:t>				</a:t>
            </a:r>
          </a:p>
          <a:p>
            <a:pPr defTabSz="457200">
              <a:lnSpc>
                <a:spcPct val="80000"/>
              </a:lnSpc>
              <a:defRPr/>
            </a:pPr>
            <a:endParaRPr lang="en-US" sz="1200" i="1" dirty="0">
              <a:solidFill>
                <a:prstClr val="black"/>
              </a:solidFill>
              <a:latin typeface="Calibri"/>
            </a:endParaRPr>
          </a:p>
          <a:p>
            <a:pPr defTabSz="457200">
              <a:lnSpc>
                <a:spcPct val="80000"/>
              </a:lnSpc>
              <a:defRPr/>
            </a:pPr>
            <a:r>
              <a:rPr lang="en-US" sz="2800" i="1" dirty="0">
                <a:solidFill>
                  <a:prstClr val="black"/>
                </a:solidFill>
                <a:latin typeface="Calibri"/>
              </a:rPr>
              <a:t>									</a:t>
            </a:r>
            <a:endParaRPr lang="en-US" sz="2400" dirty="0">
              <a:solidFill>
                <a:prstClr val="black"/>
              </a:solidFill>
              <a:latin typeface="Calibri"/>
            </a:endParaRPr>
          </a:p>
        </p:txBody>
      </p:sp>
      <p:sp>
        <p:nvSpPr>
          <p:cNvPr id="6" name="TextShape 1">
            <a:extLst>
              <a:ext uri="{FF2B5EF4-FFF2-40B4-BE49-F238E27FC236}">
                <a16:creationId xmlns:a16="http://schemas.microsoft.com/office/drawing/2014/main" id="{096051DF-B5CA-4B80-8C19-60BF00E6E335}"/>
              </a:ext>
            </a:extLst>
          </p:cNvPr>
          <p:cNvSpPr txBox="1"/>
          <p:nvPr/>
        </p:nvSpPr>
        <p:spPr>
          <a:xfrm>
            <a:off x="582048" y="995067"/>
            <a:ext cx="4944544" cy="5080777"/>
          </a:xfrm>
          <a:prstGeom prst="rect">
            <a:avLst/>
          </a:prstGeom>
          <a:noFill/>
          <a:ln>
            <a:noFill/>
          </a:ln>
        </p:spPr>
        <p:txBody>
          <a:bodyPr wrap="square" lIns="0" tIns="12600" rIns="0" bIns="0">
            <a:spAutoFit/>
          </a:bodyPr>
          <a:lstStyle/>
          <a:p>
            <a:pPr marL="12600">
              <a:lnSpc>
                <a:spcPct val="100000"/>
              </a:lnSpc>
              <a:spcBef>
                <a:spcPts val="99"/>
              </a:spcBef>
            </a:pPr>
            <a:r>
              <a:rPr lang="en-US" sz="4400" b="1" dirty="0">
                <a:solidFill>
                  <a:srgbClr val="1976D2"/>
                </a:solidFill>
                <a:latin typeface="Work Sans" panose="00000800000000000000"/>
              </a:rPr>
              <a:t>A Quick Overview of the EU’s </a:t>
            </a:r>
          </a:p>
          <a:p>
            <a:pPr marL="12600">
              <a:lnSpc>
                <a:spcPct val="100000"/>
              </a:lnSpc>
              <a:spcBef>
                <a:spcPts val="99"/>
              </a:spcBef>
            </a:pPr>
            <a:r>
              <a:rPr lang="en-US" sz="4400" b="1" dirty="0">
                <a:solidFill>
                  <a:srgbClr val="1976D2"/>
                </a:solidFill>
                <a:latin typeface="Work Sans" panose="00000800000000000000"/>
              </a:rPr>
              <a:t>Digital Product Passport (DPP</a:t>
            </a:r>
            <a:r>
              <a:rPr lang="en-US" sz="4400" b="1">
                <a:solidFill>
                  <a:srgbClr val="1976D2"/>
                </a:solidFill>
                <a:latin typeface="Work Sans" panose="00000800000000000000"/>
              </a:rPr>
              <a:t>) Initiative</a:t>
            </a:r>
            <a:endParaRPr lang="en-US" sz="4400" b="1" dirty="0">
              <a:solidFill>
                <a:srgbClr val="1976D2"/>
              </a:solidFill>
              <a:latin typeface="Work Sans" panose="00000800000000000000"/>
            </a:endParaRPr>
          </a:p>
          <a:p>
            <a:pPr marL="12600">
              <a:lnSpc>
                <a:spcPct val="100000"/>
              </a:lnSpc>
              <a:spcBef>
                <a:spcPts val="99"/>
              </a:spcBef>
            </a:pPr>
            <a:endParaRPr lang="en-US" sz="4400" b="1" dirty="0">
              <a:solidFill>
                <a:srgbClr val="1976D2"/>
              </a:solidFill>
              <a:latin typeface="Work Sans" panose="00000800000000000000"/>
            </a:endParaRPr>
          </a:p>
          <a:p>
            <a:pPr marL="12600">
              <a:lnSpc>
                <a:spcPct val="100000"/>
              </a:lnSpc>
              <a:spcBef>
                <a:spcPts val="99"/>
              </a:spcBef>
            </a:pPr>
            <a:endParaRPr lang="en-US" sz="4400" b="1" dirty="0">
              <a:solidFill>
                <a:srgbClr val="1976D2"/>
              </a:solidFill>
              <a:latin typeface="Work Sans" panose="00000800000000000000"/>
            </a:endParaRPr>
          </a:p>
          <a:p>
            <a:pPr marL="12600">
              <a:lnSpc>
                <a:spcPct val="100000"/>
              </a:lnSpc>
              <a:spcBef>
                <a:spcPts val="99"/>
              </a:spcBef>
            </a:pPr>
            <a:r>
              <a:rPr lang="en-US" b="1" dirty="0">
                <a:latin typeface="Work Sans" panose="00000800000000000000"/>
              </a:rPr>
              <a:t>RLA Webinar - April 3, 2024</a:t>
            </a:r>
          </a:p>
        </p:txBody>
      </p:sp>
      <p:cxnSp>
        <p:nvCxnSpPr>
          <p:cNvPr id="7" name="Straight Connector 6">
            <a:extLst>
              <a:ext uri="{FF2B5EF4-FFF2-40B4-BE49-F238E27FC236}">
                <a16:creationId xmlns:a16="http://schemas.microsoft.com/office/drawing/2014/main" id="{DE4170AA-E09F-4F88-AAE6-91756FBDB013}"/>
              </a:ext>
            </a:extLst>
          </p:cNvPr>
          <p:cNvCxnSpPr>
            <a:cxnSpLocks/>
          </p:cNvCxnSpPr>
          <p:nvPr/>
        </p:nvCxnSpPr>
        <p:spPr>
          <a:xfrm>
            <a:off x="508252" y="4613155"/>
            <a:ext cx="484751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D6ED7352-E23F-4ED4-BC92-1E06A88176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6130" y="3868076"/>
            <a:ext cx="2519587" cy="2414605"/>
          </a:xfrm>
          <a:prstGeom prst="rect">
            <a:avLst/>
          </a:prstGeom>
        </p:spPr>
      </p:pic>
    </p:spTree>
    <p:extLst>
      <p:ext uri="{BB962C8B-B14F-4D97-AF65-F5344CB8AC3E}">
        <p14:creationId xmlns:p14="http://schemas.microsoft.com/office/powerpoint/2010/main" val="1105442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DE64F3-75BB-A651-4F2E-EC5A7A2AAB3F}"/>
              </a:ext>
            </a:extLst>
          </p:cNvPr>
          <p:cNvSpPr txBox="1"/>
          <p:nvPr/>
        </p:nvSpPr>
        <p:spPr>
          <a:xfrm>
            <a:off x="289006" y="790545"/>
            <a:ext cx="9500164" cy="14311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0D0D0D"/>
                </a:solidFill>
                <a:latin typeface="Helvetica Neue"/>
                <a:cs typeface="Segoe UI"/>
              </a:rPr>
              <a:t>Empowering Consumers &amp; Increasing Awareness and Engagement</a:t>
            </a:r>
            <a:endParaRPr lang="en-US" sz="2000" b="1" dirty="0"/>
          </a:p>
          <a:p>
            <a:endParaRPr lang="en-US" sz="1400" dirty="0">
              <a:solidFill>
                <a:srgbClr val="0D0D0D"/>
              </a:solidFill>
              <a:latin typeface="Helvetica Neue"/>
              <a:ea typeface="+mn-lt"/>
              <a:cs typeface="Segoe UI"/>
            </a:endParaRPr>
          </a:p>
          <a:p>
            <a:pPr>
              <a:buFont typeface="Arial"/>
              <a:buChar char="•"/>
            </a:pPr>
            <a:endParaRPr lang="en-US" sz="1400" dirty="0">
              <a:solidFill>
                <a:srgbClr val="0D0D0D"/>
              </a:solidFill>
              <a:latin typeface="Helvetica Neue"/>
              <a:ea typeface="Calibri"/>
              <a:cs typeface="Calibri"/>
            </a:endParaRPr>
          </a:p>
          <a:p>
            <a:pPr marL="228600" indent="-228600">
              <a:buAutoNum type="arabicPeriod"/>
            </a:pPr>
            <a:endParaRPr lang="en-US" sz="1300" dirty="0">
              <a:solidFill>
                <a:srgbClr val="000000"/>
              </a:solidFill>
              <a:ea typeface="Calibri"/>
              <a:cs typeface="Arial"/>
            </a:endParaRPr>
          </a:p>
          <a:p>
            <a:pPr marL="228600" indent="-228600">
              <a:buAutoNum type="arabicPeriod"/>
            </a:pPr>
            <a:endParaRPr lang="en-US" sz="1300" dirty="0">
              <a:solidFill>
                <a:srgbClr val="0D0D0D"/>
              </a:solidFill>
              <a:ea typeface="Calibri"/>
              <a:cs typeface="Arial"/>
            </a:endParaRPr>
          </a:p>
          <a:p>
            <a:pPr marL="228600" indent="-228600">
              <a:buAutoNum type="arabicPeriod"/>
            </a:pPr>
            <a:endParaRPr lang="en-US" sz="1300" dirty="0">
              <a:solidFill>
                <a:srgbClr val="0D0D0D"/>
              </a:solidFill>
              <a:ea typeface="Calibri"/>
              <a:cs typeface="Arial"/>
            </a:endParaRPr>
          </a:p>
        </p:txBody>
      </p:sp>
      <p:pic>
        <p:nvPicPr>
          <p:cNvPr id="4" name="Picture 3" descr="A logo with text on it&#10;&#10;Description automatically generated">
            <a:extLst>
              <a:ext uri="{FF2B5EF4-FFF2-40B4-BE49-F238E27FC236}">
                <a16:creationId xmlns:a16="http://schemas.microsoft.com/office/drawing/2014/main" id="{E6E525F7-5CE6-FE0F-65BB-434AAF0BC25A}"/>
              </a:ext>
            </a:extLst>
          </p:cNvPr>
          <p:cNvPicPr>
            <a:picLocks noChangeAspect="1"/>
          </p:cNvPicPr>
          <p:nvPr/>
        </p:nvPicPr>
        <p:blipFill>
          <a:blip r:embed="rId2"/>
          <a:stretch>
            <a:fillRect/>
          </a:stretch>
        </p:blipFill>
        <p:spPr>
          <a:xfrm>
            <a:off x="10871674" y="5069466"/>
            <a:ext cx="1618909" cy="1618909"/>
          </a:xfrm>
          <a:prstGeom prst="rect">
            <a:avLst/>
          </a:prstGeom>
        </p:spPr>
      </p:pic>
      <p:sp>
        <p:nvSpPr>
          <p:cNvPr id="6" name="TextBox 5">
            <a:extLst>
              <a:ext uri="{FF2B5EF4-FFF2-40B4-BE49-F238E27FC236}">
                <a16:creationId xmlns:a16="http://schemas.microsoft.com/office/drawing/2014/main" id="{51A88350-EBF8-6247-2AA9-E8E174296301}"/>
              </a:ext>
            </a:extLst>
          </p:cNvPr>
          <p:cNvSpPr txBox="1"/>
          <p:nvPr/>
        </p:nvSpPr>
        <p:spPr>
          <a:xfrm>
            <a:off x="289006" y="1170133"/>
            <a:ext cx="8517620" cy="5016758"/>
          </a:xfrm>
          <a:prstGeom prst="rect">
            <a:avLst/>
          </a:prstGeom>
          <a:noFill/>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400" dirty="0">
              <a:latin typeface="Helvetica Neue"/>
            </a:endParaRPr>
          </a:p>
          <a:p>
            <a:pPr marL="285750" indent="-285750">
              <a:buFont typeface="Arial,Sans-Serif"/>
              <a:buChar char="•"/>
            </a:pPr>
            <a:r>
              <a:rPr lang="en-US" b="1" dirty="0">
                <a:latin typeface="Helvetica Neue"/>
              </a:rPr>
              <a:t>Supply Chain Transparency</a:t>
            </a:r>
            <a:r>
              <a:rPr lang="en-US" dirty="0">
                <a:solidFill>
                  <a:srgbClr val="0D0D0D"/>
                </a:solidFill>
                <a:latin typeface="Helvetica Neue"/>
              </a:rPr>
              <a:t>: Visibility into the entire supply chain of a product</a:t>
            </a:r>
            <a:endParaRPr lang="en-US" dirty="0">
              <a:latin typeface="Helvetica Neue"/>
            </a:endParaRPr>
          </a:p>
          <a:p>
            <a:endParaRPr lang="en-US" dirty="0">
              <a:latin typeface="Helvetica Neue"/>
            </a:endParaRPr>
          </a:p>
          <a:p>
            <a:pPr marL="285750" indent="-285750">
              <a:buFont typeface="Arial,Sans-Serif"/>
              <a:buChar char="•"/>
            </a:pPr>
            <a:r>
              <a:rPr lang="en-US" b="1" dirty="0">
                <a:latin typeface="Helvetica Neue"/>
              </a:rPr>
              <a:t>Product Origins and Materials</a:t>
            </a:r>
            <a:r>
              <a:rPr lang="en-US" dirty="0">
                <a:solidFill>
                  <a:srgbClr val="0D0D0D"/>
                </a:solidFill>
                <a:latin typeface="Helvetica Neue"/>
              </a:rPr>
              <a:t>: Trace information about whether they are sustainably sourced, organic, recycled, or synthetic.</a:t>
            </a:r>
            <a:endParaRPr lang="en-US" dirty="0">
              <a:latin typeface="Helvetica Neue"/>
            </a:endParaRPr>
          </a:p>
          <a:p>
            <a:pPr marL="285750" indent="-285750">
              <a:buFont typeface="Arial,Sans-Serif"/>
              <a:buChar char="•"/>
            </a:pPr>
            <a:endParaRPr lang="en-US" dirty="0">
              <a:latin typeface="Helvetica Neue"/>
            </a:endParaRPr>
          </a:p>
          <a:p>
            <a:pPr marL="285750" indent="-285750">
              <a:buFont typeface="Arial,Sans-Serif"/>
              <a:buChar char="•"/>
            </a:pPr>
            <a:r>
              <a:rPr lang="en-US" b="1" dirty="0">
                <a:latin typeface="Helvetica Neue"/>
              </a:rPr>
              <a:t>Environmental Impact</a:t>
            </a:r>
            <a:r>
              <a:rPr lang="en-US" dirty="0">
                <a:solidFill>
                  <a:srgbClr val="0D0D0D"/>
                </a:solidFill>
                <a:latin typeface="Helvetica Neue"/>
              </a:rPr>
              <a:t>: I.e. carbon emissions, water usage, and waste generation.</a:t>
            </a:r>
            <a:endParaRPr lang="en-US" dirty="0">
              <a:latin typeface="Helvetica Neue"/>
            </a:endParaRPr>
          </a:p>
          <a:p>
            <a:pPr marL="285750" indent="-285750">
              <a:buFont typeface="Arial,Sans-Serif"/>
              <a:buChar char="•"/>
            </a:pPr>
            <a:endParaRPr lang="en-US" dirty="0">
              <a:latin typeface="Helvetica Neue"/>
            </a:endParaRPr>
          </a:p>
          <a:p>
            <a:pPr marL="285750" indent="-285750">
              <a:buFont typeface="Arial,Sans-Serif"/>
              <a:buChar char="•"/>
            </a:pPr>
            <a:r>
              <a:rPr lang="en-US" b="1" dirty="0">
                <a:latin typeface="Helvetica Neue"/>
              </a:rPr>
              <a:t>Social Impact and Labor Practices</a:t>
            </a:r>
            <a:r>
              <a:rPr lang="en-US" dirty="0">
                <a:solidFill>
                  <a:srgbClr val="0D0D0D"/>
                </a:solidFill>
                <a:latin typeface="Helvetica Neue"/>
              </a:rPr>
              <a:t>: Sharing details about labor practices, worker conditions, and fair wages throughout the supply chain. </a:t>
            </a:r>
            <a:endParaRPr lang="en-US" dirty="0">
              <a:latin typeface="Helvetica Neue"/>
            </a:endParaRPr>
          </a:p>
          <a:p>
            <a:pPr marL="285750" indent="-285750">
              <a:buFont typeface="Arial,Sans-Serif"/>
              <a:buChar char="•"/>
            </a:pPr>
            <a:endParaRPr lang="en-US" dirty="0">
              <a:latin typeface="Helvetica Neue"/>
            </a:endParaRPr>
          </a:p>
          <a:p>
            <a:pPr marL="285750" indent="-285750">
              <a:buFont typeface="Arial,Sans-Serif"/>
              <a:buChar char="•"/>
            </a:pPr>
            <a:r>
              <a:rPr lang="en-US" b="1" dirty="0">
                <a:latin typeface="Helvetica Neue"/>
              </a:rPr>
              <a:t>Certifications and Standards</a:t>
            </a:r>
            <a:r>
              <a:rPr lang="en-US" dirty="0">
                <a:solidFill>
                  <a:srgbClr val="0D0D0D"/>
                </a:solidFill>
                <a:latin typeface="Helvetica Neue"/>
              </a:rPr>
              <a:t>: Digital passports may include certifications and standards that verify a product's sustainability claims.</a:t>
            </a:r>
          </a:p>
          <a:p>
            <a:pPr marL="285750" indent="-285750">
              <a:buFont typeface="Arial,Sans-Serif"/>
              <a:buChar char="•"/>
            </a:pPr>
            <a:endParaRPr lang="en-US" dirty="0">
              <a:latin typeface="Helvetica Neue"/>
            </a:endParaRPr>
          </a:p>
          <a:p>
            <a:pPr marL="285750" indent="-285750">
              <a:buFont typeface="Arial,Sans-Serif"/>
              <a:buChar char="•"/>
            </a:pPr>
            <a:r>
              <a:rPr lang="en-US" b="1" dirty="0">
                <a:latin typeface="Helvetica Neue"/>
              </a:rPr>
              <a:t>Consumer Engagement</a:t>
            </a:r>
            <a:r>
              <a:rPr lang="en-US" dirty="0">
                <a:solidFill>
                  <a:srgbClr val="0D0D0D"/>
                </a:solidFill>
                <a:latin typeface="Helvetica Neue"/>
              </a:rPr>
              <a:t>:  This transparency helps consumers understand the environmental and social impact of different materials and make choices aligned with their values.</a:t>
            </a:r>
            <a:endParaRPr lang="en-US" sz="2400" dirty="0"/>
          </a:p>
        </p:txBody>
      </p:sp>
      <p:pic>
        <p:nvPicPr>
          <p:cNvPr id="7" name="Picture 6" descr="A person and person holding green containers&#10;&#10;Description automatically generated">
            <a:extLst>
              <a:ext uri="{FF2B5EF4-FFF2-40B4-BE49-F238E27FC236}">
                <a16:creationId xmlns:a16="http://schemas.microsoft.com/office/drawing/2014/main" id="{B122D35C-144B-9452-A7B7-9EAA13C844B1}"/>
              </a:ext>
            </a:extLst>
          </p:cNvPr>
          <p:cNvPicPr>
            <a:picLocks noChangeAspect="1"/>
          </p:cNvPicPr>
          <p:nvPr/>
        </p:nvPicPr>
        <p:blipFill>
          <a:blip r:embed="rId3"/>
          <a:stretch>
            <a:fillRect/>
          </a:stretch>
        </p:blipFill>
        <p:spPr>
          <a:xfrm>
            <a:off x="8874044" y="1865386"/>
            <a:ext cx="3028950" cy="1514475"/>
          </a:xfrm>
          <a:prstGeom prst="rect">
            <a:avLst/>
          </a:prstGeom>
        </p:spPr>
      </p:pic>
    </p:spTree>
    <p:extLst>
      <p:ext uri="{BB962C8B-B14F-4D97-AF65-F5344CB8AC3E}">
        <p14:creationId xmlns:p14="http://schemas.microsoft.com/office/powerpoint/2010/main" val="246748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95816D-A9FC-8A68-803A-FFEA4B125C5D}"/>
              </a:ext>
            </a:extLst>
          </p:cNvPr>
          <p:cNvSpPr txBox="1"/>
          <p:nvPr/>
        </p:nvSpPr>
        <p:spPr>
          <a:xfrm>
            <a:off x="353003" y="717996"/>
            <a:ext cx="8597366" cy="57554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0D0D0D"/>
                </a:solidFill>
                <a:latin typeface="Helvetica Neue"/>
              </a:rPr>
              <a:t>Two case studies  </a:t>
            </a:r>
            <a:endParaRPr lang="en-US" sz="2000" dirty="0">
              <a:solidFill>
                <a:srgbClr val="000000"/>
              </a:solidFill>
              <a:latin typeface="Helvetica Neue"/>
              <a:ea typeface="Calibri" panose="020F0502020204030204"/>
              <a:cs typeface="Calibri" panose="020F0502020204030204"/>
            </a:endParaRPr>
          </a:p>
          <a:p>
            <a:r>
              <a:rPr lang="en-US" sz="1400" b="1" dirty="0">
                <a:solidFill>
                  <a:srgbClr val="0D0D0D"/>
                </a:solidFill>
                <a:latin typeface="Helvetica Neue"/>
              </a:rPr>
              <a:t>Patagonia </a:t>
            </a:r>
            <a:endParaRPr lang="en-US" sz="1400" dirty="0">
              <a:solidFill>
                <a:srgbClr val="0D0D0D"/>
              </a:solidFill>
              <a:latin typeface="Helvetica Neue"/>
              <a:ea typeface="Calibri"/>
              <a:cs typeface="Calibri"/>
            </a:endParaRPr>
          </a:p>
          <a:p>
            <a:endParaRPr lang="en-US" sz="1400" b="1" dirty="0">
              <a:solidFill>
                <a:srgbClr val="0D0D0D"/>
              </a:solidFill>
              <a:latin typeface="Helvetica Neue"/>
            </a:endParaRPr>
          </a:p>
          <a:p>
            <a:pPr marL="0" lvl="1"/>
            <a:r>
              <a:rPr lang="en-US" sz="1600" b="1" dirty="0">
                <a:solidFill>
                  <a:srgbClr val="0D0D0D"/>
                </a:solidFill>
                <a:latin typeface="Helvetica Neue"/>
              </a:rPr>
              <a:t>Implementation</a:t>
            </a:r>
            <a:r>
              <a:rPr lang="en-US" sz="1600" dirty="0">
                <a:solidFill>
                  <a:srgbClr val="0D0D0D"/>
                </a:solidFill>
                <a:latin typeface="Helvetica Neue"/>
              </a:rPr>
              <a:t>: "The Footprint Chronicles" allows consumers to trace the environmental and social impacts of each product through the supply chain.</a:t>
            </a:r>
          </a:p>
          <a:p>
            <a:pPr marL="0" lvl="1"/>
            <a:r>
              <a:rPr lang="en-US" sz="1600" b="1" dirty="0">
                <a:solidFill>
                  <a:srgbClr val="0D0D0D"/>
                </a:solidFill>
                <a:latin typeface="Helvetica Neue"/>
              </a:rPr>
              <a:t>Features</a:t>
            </a:r>
            <a:r>
              <a:rPr lang="en-US" sz="1600" dirty="0">
                <a:solidFill>
                  <a:srgbClr val="0D0D0D"/>
                </a:solidFill>
                <a:latin typeface="Helvetica Neue"/>
              </a:rPr>
              <a:t>: The Footprint Chronicles provide detailed information about the materials used, manufacturing processes, and transportation involved in the production of Patagonia's products. Consumers can access this information online or through mobile apps by scanning QR codes on the product labels (about 150 items) </a:t>
            </a:r>
          </a:p>
          <a:p>
            <a:pPr marL="0" lvl="1"/>
            <a:r>
              <a:rPr lang="en-US" sz="1600" b="1" dirty="0">
                <a:solidFill>
                  <a:srgbClr val="0D0D0D"/>
                </a:solidFill>
                <a:latin typeface="Helvetica Neue"/>
              </a:rPr>
              <a:t>Impact</a:t>
            </a:r>
            <a:r>
              <a:rPr lang="en-US" sz="1600" dirty="0">
                <a:solidFill>
                  <a:srgbClr val="0D0D0D"/>
                </a:solidFill>
                <a:latin typeface="Helvetica Neue"/>
              </a:rPr>
              <a:t>: The implementation of The Footprint Chronicles has increased transparency and trust among Patagonia's consumers. It has encouraged other apparel brands to adopt similar transparency initiatives.</a:t>
            </a:r>
          </a:p>
          <a:p>
            <a:pPr marL="228600" lvl="1" indent="-228600">
              <a:buAutoNum type="arabicPeriod"/>
            </a:pPr>
            <a:endParaRPr lang="en-US" sz="1600" dirty="0">
              <a:solidFill>
                <a:srgbClr val="0D0D0D"/>
              </a:solidFill>
              <a:latin typeface="Helvetica Neue"/>
            </a:endParaRPr>
          </a:p>
          <a:p>
            <a:r>
              <a:rPr lang="en-US" sz="1600" b="1" dirty="0">
                <a:solidFill>
                  <a:srgbClr val="0D0D0D"/>
                </a:solidFill>
                <a:latin typeface="Helvetica Neue"/>
              </a:rPr>
              <a:t>Start-up EON </a:t>
            </a:r>
            <a:r>
              <a:rPr lang="en-US" sz="1600" dirty="0">
                <a:solidFill>
                  <a:srgbClr val="0D0D0D"/>
                </a:solidFill>
                <a:latin typeface="Helvetica Neue"/>
              </a:rPr>
              <a:t>and </a:t>
            </a:r>
            <a:r>
              <a:rPr lang="en-US" sz="1600" b="1" dirty="0">
                <a:solidFill>
                  <a:srgbClr val="0D0D0D"/>
                </a:solidFill>
                <a:latin typeface="Helvetica Neue"/>
              </a:rPr>
              <a:t>Chloe</a:t>
            </a:r>
            <a:r>
              <a:rPr lang="en-US" sz="1600" dirty="0">
                <a:solidFill>
                  <a:srgbClr val="0D0D0D"/>
                </a:solidFill>
                <a:latin typeface="Helvetica Neue"/>
              </a:rPr>
              <a:t> for </a:t>
            </a:r>
            <a:r>
              <a:rPr lang="en-US" sz="1600" b="1" dirty="0" err="1">
                <a:solidFill>
                  <a:srgbClr val="0D0D0D"/>
                </a:solidFill>
                <a:latin typeface="Helvetica Neue"/>
              </a:rPr>
              <a:t>Vestiaire</a:t>
            </a:r>
            <a:r>
              <a:rPr lang="en-US" sz="1600" dirty="0">
                <a:solidFill>
                  <a:srgbClr val="0D0D0D"/>
                </a:solidFill>
                <a:latin typeface="Helvetica Neue"/>
              </a:rPr>
              <a:t> and resale </a:t>
            </a:r>
            <a:r>
              <a:rPr lang="en-US" sz="1600" dirty="0">
                <a:solidFill>
                  <a:srgbClr val="0D0D0D"/>
                </a:solidFill>
                <a:latin typeface="Helvetica Neue"/>
                <a:ea typeface="+mn-lt"/>
                <a:cs typeface="+mn-lt"/>
                <a:hlinkClick r:id="rId2"/>
              </a:rPr>
              <a:t>https://www.eon.xyz/clients/chloe</a:t>
            </a:r>
            <a:endParaRPr lang="en-US" sz="1600" dirty="0">
              <a:solidFill>
                <a:srgbClr val="0D0D0D"/>
              </a:solidFill>
              <a:latin typeface="Helvetica Neue"/>
              <a:ea typeface="+mn-lt"/>
              <a:cs typeface="+mn-lt"/>
            </a:endParaRPr>
          </a:p>
          <a:p>
            <a:endParaRPr lang="en-US" sz="1600" dirty="0">
              <a:solidFill>
                <a:srgbClr val="0D0D0D"/>
              </a:solidFill>
              <a:latin typeface="Helvetica Neue"/>
              <a:ea typeface="+mn-lt"/>
              <a:cs typeface="+mn-lt"/>
            </a:endParaRPr>
          </a:p>
          <a:p>
            <a:pPr marL="228600" lvl="1" indent="-228600">
              <a:buAutoNum type="arabicPeriod"/>
            </a:pPr>
            <a:r>
              <a:rPr lang="en-US" sz="1600" b="1" dirty="0">
                <a:solidFill>
                  <a:srgbClr val="0D0D0D"/>
                </a:solidFill>
                <a:latin typeface="Helvetica Neue"/>
              </a:rPr>
              <a:t>Implementation</a:t>
            </a:r>
            <a:r>
              <a:rPr lang="en-US" sz="1600" dirty="0">
                <a:solidFill>
                  <a:srgbClr val="0D0D0D"/>
                </a:solidFill>
                <a:latin typeface="Helvetica Neue"/>
              </a:rPr>
              <a:t>: </a:t>
            </a:r>
            <a:r>
              <a:rPr lang="en-US" sz="1600" dirty="0">
                <a:solidFill>
                  <a:srgbClr val="1B1B1B"/>
                </a:solidFill>
                <a:latin typeface="Helvetica Neue"/>
                <a:ea typeface="+mn-lt"/>
                <a:cs typeface="+mn-lt"/>
              </a:rPr>
              <a:t>As part of the SS23 collection, Chloé unveiled Chloé Vertical, featuring innovative Digital ID technology. The collection was the first to leverage Instant Resale – introducing a new chapter of transparency for luxury – a first in the industry. </a:t>
            </a:r>
          </a:p>
          <a:p>
            <a:pPr marL="228600" lvl="1" indent="-228600">
              <a:buAutoNum type="arabicPeriod"/>
            </a:pPr>
            <a:r>
              <a:rPr lang="en-US" sz="1600" b="1" dirty="0">
                <a:solidFill>
                  <a:srgbClr val="0D0D0D"/>
                </a:solidFill>
                <a:latin typeface="Helvetica Neue"/>
              </a:rPr>
              <a:t>Features</a:t>
            </a:r>
            <a:r>
              <a:rPr lang="en-US" sz="1600" dirty="0">
                <a:solidFill>
                  <a:srgbClr val="0D0D0D"/>
                </a:solidFill>
                <a:latin typeface="Helvetica Neue"/>
              </a:rPr>
              <a:t>: </a:t>
            </a:r>
            <a:r>
              <a:rPr lang="en-US" sz="1600" dirty="0">
                <a:solidFill>
                  <a:srgbClr val="1B1B1B"/>
                </a:solidFill>
                <a:latin typeface="Helvetica Neue"/>
              </a:rPr>
              <a:t>Chloé customers can scan their products and trace their item from field to the finished piece. Customers can scan their product and instantly resell through </a:t>
            </a:r>
            <a:r>
              <a:rPr lang="en-US" sz="1600" dirty="0" err="1">
                <a:solidFill>
                  <a:srgbClr val="1B1B1B"/>
                </a:solidFill>
                <a:latin typeface="Helvetica Neue"/>
              </a:rPr>
              <a:t>Vestiaire</a:t>
            </a:r>
            <a:r>
              <a:rPr lang="en-US" sz="1600" dirty="0">
                <a:solidFill>
                  <a:srgbClr val="1B1B1B"/>
                </a:solidFill>
                <a:latin typeface="Helvetica Neue"/>
              </a:rPr>
              <a:t> Collective.</a:t>
            </a:r>
          </a:p>
          <a:p>
            <a:pPr marL="228600" lvl="1" indent="-228600">
              <a:buFont typeface=""/>
              <a:buAutoNum type="arabicPeriod"/>
            </a:pPr>
            <a:r>
              <a:rPr lang="en-US" sz="1600" b="1" dirty="0">
                <a:solidFill>
                  <a:srgbClr val="0D0D0D"/>
                </a:solidFill>
                <a:latin typeface="Helvetica Neue"/>
              </a:rPr>
              <a:t>Impact</a:t>
            </a:r>
            <a:r>
              <a:rPr lang="en-US" sz="1600" dirty="0">
                <a:solidFill>
                  <a:srgbClr val="0D0D0D"/>
                </a:solidFill>
                <a:latin typeface="Helvetica Neue"/>
              </a:rPr>
              <a:t>: TBD but inspiring and potentially a great way forward for brand initiatives around circularity.</a:t>
            </a:r>
            <a:endParaRPr lang="en-US" sz="1400" dirty="0">
              <a:solidFill>
                <a:srgbClr val="0D0D0D"/>
              </a:solidFill>
              <a:latin typeface="Helvetica Neue"/>
            </a:endParaRPr>
          </a:p>
        </p:txBody>
      </p:sp>
      <p:pic>
        <p:nvPicPr>
          <p:cNvPr id="3" name="Picture 2" descr="A logo with mountains in the background&#10;&#10;Description automatically generated">
            <a:extLst>
              <a:ext uri="{FF2B5EF4-FFF2-40B4-BE49-F238E27FC236}">
                <a16:creationId xmlns:a16="http://schemas.microsoft.com/office/drawing/2014/main" id="{1EC27D65-FDA8-A69D-9889-E5BC037FA63B}"/>
              </a:ext>
            </a:extLst>
          </p:cNvPr>
          <p:cNvPicPr>
            <a:picLocks noChangeAspect="1"/>
          </p:cNvPicPr>
          <p:nvPr/>
        </p:nvPicPr>
        <p:blipFill>
          <a:blip r:embed="rId3"/>
          <a:stretch>
            <a:fillRect/>
          </a:stretch>
        </p:blipFill>
        <p:spPr>
          <a:xfrm>
            <a:off x="9105826" y="1079729"/>
            <a:ext cx="2897426" cy="1910983"/>
          </a:xfrm>
          <a:prstGeom prst="rect">
            <a:avLst/>
          </a:prstGeom>
        </p:spPr>
      </p:pic>
      <p:pic>
        <p:nvPicPr>
          <p:cNvPr id="4" name="Graphic 3">
            <a:extLst>
              <a:ext uri="{FF2B5EF4-FFF2-40B4-BE49-F238E27FC236}">
                <a16:creationId xmlns:a16="http://schemas.microsoft.com/office/drawing/2014/main" id="{50E300C5-2BDD-748A-D195-8B78CB595B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03256" y="4322183"/>
            <a:ext cx="2301343" cy="796222"/>
          </a:xfrm>
          <a:prstGeom prst="rect">
            <a:avLst/>
          </a:prstGeom>
        </p:spPr>
      </p:pic>
    </p:spTree>
    <p:extLst>
      <p:ext uri="{BB962C8B-B14F-4D97-AF65-F5344CB8AC3E}">
        <p14:creationId xmlns:p14="http://schemas.microsoft.com/office/powerpoint/2010/main" val="4141395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E25089-48AB-7274-4E8B-963B05D838E2}"/>
              </a:ext>
            </a:extLst>
          </p:cNvPr>
          <p:cNvSpPr txBox="1"/>
          <p:nvPr/>
        </p:nvSpPr>
        <p:spPr>
          <a:xfrm>
            <a:off x="630936" y="2807208"/>
            <a:ext cx="3429000" cy="3410712"/>
          </a:xfrm>
          <a:prstGeom prst="rect">
            <a:avLst/>
          </a:prstGeom>
        </p:spPr>
        <p:txBody>
          <a:bodyPr vert="horz" lIns="91440" tIns="45720" rIns="91440" bIns="45720" rtlCol="0" anchor="t">
            <a:normAutofit/>
          </a:bodyPr>
          <a:lstStyle/>
          <a:p>
            <a:pPr>
              <a:lnSpc>
                <a:spcPct val="90000"/>
              </a:lnSpc>
              <a:spcAft>
                <a:spcPts val="600"/>
              </a:spcAft>
            </a:pPr>
            <a:endParaRPr lang="en-US" sz="2200" dirty="0"/>
          </a:p>
        </p:txBody>
      </p:sp>
      <p:pic>
        <p:nvPicPr>
          <p:cNvPr id="5" name="Content Placeholder 4">
            <a:extLst>
              <a:ext uri="{FF2B5EF4-FFF2-40B4-BE49-F238E27FC236}">
                <a16:creationId xmlns:a16="http://schemas.microsoft.com/office/drawing/2014/main" id="{3E7E12F2-1E95-830E-CB5A-80469F1F26E6}"/>
              </a:ext>
            </a:extLst>
          </p:cNvPr>
          <p:cNvPicPr>
            <a:picLocks noGrp="1" noChangeAspect="1"/>
          </p:cNvPicPr>
          <p:nvPr>
            <p:ph idx="1"/>
          </p:nvPr>
        </p:nvPicPr>
        <p:blipFill rotWithShape="1">
          <a:blip r:embed="rId2"/>
          <a:srcRect l="3589" t="8467" r="256" b="3188"/>
          <a:stretch/>
        </p:blipFill>
        <p:spPr>
          <a:xfrm>
            <a:off x="763675" y="793499"/>
            <a:ext cx="10269415" cy="5566801"/>
          </a:xfrm>
          <a:prstGeom prst="rect">
            <a:avLst/>
          </a:prstGeom>
        </p:spPr>
      </p:pic>
      <p:sp>
        <p:nvSpPr>
          <p:cNvPr id="37" name="Title 36">
            <a:extLst>
              <a:ext uri="{FF2B5EF4-FFF2-40B4-BE49-F238E27FC236}">
                <a16:creationId xmlns:a16="http://schemas.microsoft.com/office/drawing/2014/main" id="{2249176A-37A3-7FA1-2DB1-6672E2C504E2}"/>
              </a:ext>
            </a:extLst>
          </p:cNvPr>
          <p:cNvSpPr>
            <a:spLocks noGrp="1"/>
          </p:cNvSpPr>
          <p:nvPr>
            <p:ph type="title"/>
          </p:nvPr>
        </p:nvSpPr>
        <p:spPr>
          <a:xfrm>
            <a:off x="0" y="890497"/>
            <a:ext cx="5702827" cy="2450083"/>
          </a:xfrm>
        </p:spPr>
        <p:txBody>
          <a:bodyPr>
            <a:normAutofit/>
          </a:bodyPr>
          <a:lstStyle/>
          <a:p>
            <a:pPr algn="ctr"/>
            <a:r>
              <a:rPr lang="en-US" sz="4000" dirty="0"/>
              <a:t>EU policy evolution </a:t>
            </a:r>
            <a:br>
              <a:rPr lang="en-US" sz="4000" dirty="0"/>
            </a:br>
            <a:r>
              <a:rPr lang="en-US" sz="4000" dirty="0"/>
              <a:t>2013-2022</a:t>
            </a:r>
          </a:p>
        </p:txBody>
      </p:sp>
    </p:spTree>
    <p:extLst>
      <p:ext uri="{BB962C8B-B14F-4D97-AF65-F5344CB8AC3E}">
        <p14:creationId xmlns:p14="http://schemas.microsoft.com/office/powerpoint/2010/main" val="2505356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cycle symbol made of fabric&#10;&#10;Description automatically generated">
            <a:extLst>
              <a:ext uri="{FF2B5EF4-FFF2-40B4-BE49-F238E27FC236}">
                <a16:creationId xmlns:a16="http://schemas.microsoft.com/office/drawing/2014/main" id="{F165F4DF-D934-F855-979F-34B23C8E31D3}"/>
              </a:ext>
            </a:extLst>
          </p:cNvPr>
          <p:cNvPicPr>
            <a:picLocks noChangeAspect="1"/>
          </p:cNvPicPr>
          <p:nvPr/>
        </p:nvPicPr>
        <p:blipFill rotWithShape="1">
          <a:blip r:embed="rId2"/>
          <a:srcRect l="17493" r="22158" b="1"/>
          <a:stretch/>
        </p:blipFill>
        <p:spPr>
          <a:xfrm>
            <a:off x="608854" y="771787"/>
            <a:ext cx="4414192" cy="5595458"/>
          </a:xfrm>
          <a:prstGeom prst="rect">
            <a:avLst/>
          </a:prstGeom>
        </p:spPr>
      </p:pic>
      <p:sp>
        <p:nvSpPr>
          <p:cNvPr id="9" name="Content Placeholder 2">
            <a:extLst>
              <a:ext uri="{FF2B5EF4-FFF2-40B4-BE49-F238E27FC236}">
                <a16:creationId xmlns:a16="http://schemas.microsoft.com/office/drawing/2014/main" id="{66EF5FFA-35DA-2537-A8DC-A921BEAEB944}"/>
              </a:ext>
            </a:extLst>
          </p:cNvPr>
          <p:cNvSpPr txBox="1">
            <a:spLocks/>
          </p:cNvSpPr>
          <p:nvPr/>
        </p:nvSpPr>
        <p:spPr>
          <a:xfrm>
            <a:off x="5202378" y="771786"/>
            <a:ext cx="6879094" cy="55954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700" dirty="0">
                <a:latin typeface="Calibri (Body)"/>
              </a:rPr>
              <a:t>In March 2022, the European Commission adopted a wide-scope Eco-design for Sustainable Product Regulation (ESPR) proposal, including the creation of an EU Digital Product Passport (DPP). </a:t>
            </a:r>
          </a:p>
          <a:p>
            <a:pPr marL="0" lvl="0" indent="0">
              <a:buNone/>
            </a:pPr>
            <a:endParaRPr lang="en-US" sz="1800" dirty="0">
              <a:latin typeface="Calibri (Body)"/>
            </a:endParaRPr>
          </a:p>
          <a:p>
            <a:pPr marL="0" lvl="0" indent="0">
              <a:buNone/>
            </a:pPr>
            <a:r>
              <a:rPr lang="en-US" sz="2700" dirty="0">
                <a:latin typeface="Calibri (Body)"/>
              </a:rPr>
              <a:t>The proposal aims to enhance the circularity and energy performance of products in Europe by setting guidelines and benchmarks on various components.</a:t>
            </a:r>
          </a:p>
          <a:p>
            <a:pPr marL="0" indent="0">
              <a:buNone/>
            </a:pPr>
            <a:endParaRPr lang="en-US" sz="1800" dirty="0">
              <a:latin typeface="Calibri (Body)"/>
            </a:endParaRPr>
          </a:p>
          <a:p>
            <a:pPr marL="0" indent="0">
              <a:buNone/>
            </a:pPr>
            <a:r>
              <a:rPr lang="en-US" sz="2700" dirty="0">
                <a:latin typeface="Calibri (Body)"/>
              </a:rPr>
              <a:t>The Digital Product Passport is a new initiative that is part of the ESPR and one of the key actions under the Circular Economy Action Plan. </a:t>
            </a:r>
          </a:p>
          <a:p>
            <a:pPr marL="0" indent="0">
              <a:buNone/>
            </a:pPr>
            <a:endParaRPr lang="en-US" sz="2700" dirty="0">
              <a:latin typeface="Calibri (Body)"/>
            </a:endParaRPr>
          </a:p>
        </p:txBody>
      </p:sp>
    </p:spTree>
    <p:extLst>
      <p:ext uri="{BB962C8B-B14F-4D97-AF65-F5344CB8AC3E}">
        <p14:creationId xmlns:p14="http://schemas.microsoft.com/office/powerpoint/2010/main" val="3083848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E25089-48AB-7274-4E8B-963B05D838E2}"/>
              </a:ext>
            </a:extLst>
          </p:cNvPr>
          <p:cNvSpPr txBox="1"/>
          <p:nvPr/>
        </p:nvSpPr>
        <p:spPr>
          <a:xfrm>
            <a:off x="630936" y="2807208"/>
            <a:ext cx="3429000" cy="3410712"/>
          </a:xfrm>
          <a:prstGeom prst="rect">
            <a:avLst/>
          </a:prstGeom>
        </p:spPr>
        <p:txBody>
          <a:bodyPr vert="horz" lIns="91440" tIns="45720" rIns="91440" bIns="45720" rtlCol="0" anchor="t">
            <a:normAutofit/>
          </a:bodyPr>
          <a:lstStyle/>
          <a:p>
            <a:pPr>
              <a:lnSpc>
                <a:spcPct val="90000"/>
              </a:lnSpc>
              <a:spcAft>
                <a:spcPts val="600"/>
              </a:spcAft>
            </a:pPr>
            <a:endParaRPr lang="en-US" sz="2200" dirty="0"/>
          </a:p>
        </p:txBody>
      </p:sp>
      <p:sp>
        <p:nvSpPr>
          <p:cNvPr id="37" name="Title 36">
            <a:extLst>
              <a:ext uri="{FF2B5EF4-FFF2-40B4-BE49-F238E27FC236}">
                <a16:creationId xmlns:a16="http://schemas.microsoft.com/office/drawing/2014/main" id="{2249176A-37A3-7FA1-2DB1-6672E2C504E2}"/>
              </a:ext>
            </a:extLst>
          </p:cNvPr>
          <p:cNvSpPr>
            <a:spLocks noGrp="1"/>
          </p:cNvSpPr>
          <p:nvPr>
            <p:ph type="title"/>
          </p:nvPr>
        </p:nvSpPr>
        <p:spPr>
          <a:xfrm>
            <a:off x="583644" y="1141705"/>
            <a:ext cx="10690488" cy="4937547"/>
          </a:xfrm>
        </p:spPr>
        <p:txBody>
          <a:bodyPr>
            <a:normAutofit fontScale="90000"/>
          </a:bodyPr>
          <a:lstStyle/>
          <a:p>
            <a:r>
              <a:rPr lang="en-US" sz="4000" dirty="0">
                <a:latin typeface="Calibri (Body)"/>
              </a:rPr>
              <a:t>ESPR Developments in 2023:</a:t>
            </a:r>
            <a:br>
              <a:rPr lang="en-US" sz="4000" dirty="0">
                <a:latin typeface="Calibri (Body)"/>
              </a:rPr>
            </a:br>
            <a:br>
              <a:rPr lang="en-US" sz="4000" dirty="0">
                <a:latin typeface="Calibri (Body)"/>
              </a:rPr>
            </a:br>
            <a:r>
              <a:rPr lang="en-US" sz="4000" dirty="0">
                <a:latin typeface="Calibri (Body)"/>
              </a:rPr>
              <a:t>The European Council and the European Parliament reached a provisional agreement on the proposed regulations on December 4, 2023. </a:t>
            </a:r>
            <a:br>
              <a:rPr lang="en-US" sz="4000" dirty="0">
                <a:latin typeface="Calibri (Body)"/>
              </a:rPr>
            </a:br>
            <a:br>
              <a:rPr lang="en-US" sz="4000" dirty="0">
                <a:latin typeface="Calibri (Body)"/>
              </a:rPr>
            </a:br>
            <a:r>
              <a:rPr lang="en-US" sz="4000" dirty="0">
                <a:latin typeface="Calibri (Body)"/>
              </a:rPr>
              <a:t>The rollout of these regulations will begin in 2026, and by 2030, the EU will mandate DPP on every product.</a:t>
            </a:r>
            <a:br>
              <a:rPr lang="en-US" sz="4000" dirty="0"/>
            </a:br>
            <a:endParaRPr lang="en-US" sz="4000" dirty="0"/>
          </a:p>
        </p:txBody>
      </p:sp>
    </p:spTree>
    <p:extLst>
      <p:ext uri="{BB962C8B-B14F-4D97-AF65-F5344CB8AC3E}">
        <p14:creationId xmlns:p14="http://schemas.microsoft.com/office/powerpoint/2010/main" val="2656909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green and white diagram&#10;&#10;Description automatically generated">
            <a:extLst>
              <a:ext uri="{FF2B5EF4-FFF2-40B4-BE49-F238E27FC236}">
                <a16:creationId xmlns:a16="http://schemas.microsoft.com/office/drawing/2014/main" id="{BAEF5AE9-7C49-C8F6-9E32-4B5C4CB52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5930" y="768554"/>
            <a:ext cx="7496960" cy="5622721"/>
          </a:xfrm>
          <a:prstGeom prst="rect">
            <a:avLst/>
          </a:prstGeom>
        </p:spPr>
      </p:pic>
      <p:sp>
        <p:nvSpPr>
          <p:cNvPr id="3" name="Content Placeholder 2">
            <a:extLst>
              <a:ext uri="{FF2B5EF4-FFF2-40B4-BE49-F238E27FC236}">
                <a16:creationId xmlns:a16="http://schemas.microsoft.com/office/drawing/2014/main" id="{2F588F45-5A04-4999-AC88-F65DBF93ECCA}"/>
              </a:ext>
            </a:extLst>
          </p:cNvPr>
          <p:cNvSpPr txBox="1">
            <a:spLocks/>
          </p:cNvSpPr>
          <p:nvPr/>
        </p:nvSpPr>
        <p:spPr>
          <a:xfrm>
            <a:off x="176168" y="880845"/>
            <a:ext cx="3049353" cy="551043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Part of the larger EU Green Deal legislative landscape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CSRD: Corporate </a:t>
            </a:r>
            <a:r>
              <a:rPr lang="en-US" dirty="0">
                <a:solidFill>
                  <a:prstClr val="black"/>
                </a:solidFill>
                <a:latin typeface="Calibri" panose="020F0502020204030204"/>
              </a:rPr>
              <a:t>Sustainability  Reporting Directive</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defRPr/>
            </a:pPr>
            <a:r>
              <a:rPr lang="en-US" dirty="0">
                <a:solidFill>
                  <a:prstClr val="black"/>
                </a:solidFill>
                <a:latin typeface="Calibri" panose="020F0502020204030204"/>
              </a:rPr>
              <a:t>CSDDD: Corporate Sustainability Due Diligence Directive</a:t>
            </a:r>
          </a:p>
        </p:txBody>
      </p:sp>
    </p:spTree>
    <p:extLst>
      <p:ext uri="{BB962C8B-B14F-4D97-AF65-F5344CB8AC3E}">
        <p14:creationId xmlns:p14="http://schemas.microsoft.com/office/powerpoint/2010/main" val="1079139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9F2AC-FDF6-5690-C010-7EE07D3FF250}"/>
              </a:ext>
            </a:extLst>
          </p:cNvPr>
          <p:cNvSpPr>
            <a:spLocks noGrp="1"/>
          </p:cNvSpPr>
          <p:nvPr>
            <p:ph type="title"/>
          </p:nvPr>
        </p:nvSpPr>
        <p:spPr>
          <a:xfrm>
            <a:off x="5516696" y="804152"/>
            <a:ext cx="6946711" cy="1402470"/>
          </a:xfrm>
        </p:spPr>
        <p:txBody>
          <a:bodyPr anchor="t">
            <a:normAutofit/>
          </a:bodyPr>
          <a:lstStyle/>
          <a:p>
            <a:r>
              <a:rPr lang="en-US" sz="3200" b="1" dirty="0"/>
              <a:t>What is a Digital Product Passport? </a:t>
            </a:r>
          </a:p>
        </p:txBody>
      </p:sp>
      <p:pic>
        <p:nvPicPr>
          <p:cNvPr id="4" name="Picture 3">
            <a:extLst>
              <a:ext uri="{FF2B5EF4-FFF2-40B4-BE49-F238E27FC236}">
                <a16:creationId xmlns:a16="http://schemas.microsoft.com/office/drawing/2014/main" id="{0CF8B728-8FD7-7209-A6CF-C5F49241FD59}"/>
              </a:ext>
            </a:extLst>
          </p:cNvPr>
          <p:cNvPicPr>
            <a:picLocks noChangeAspect="1"/>
          </p:cNvPicPr>
          <p:nvPr/>
        </p:nvPicPr>
        <p:blipFill rotWithShape="1">
          <a:blip r:embed="rId2"/>
          <a:srcRect l="22185" r="27677" b="-1"/>
          <a:stretch/>
        </p:blipFill>
        <p:spPr>
          <a:xfrm>
            <a:off x="604007" y="804152"/>
            <a:ext cx="4065133" cy="5412090"/>
          </a:xfrm>
          <a:prstGeom prst="rect">
            <a:avLst/>
          </a:prstGeom>
        </p:spPr>
      </p:pic>
      <p:sp>
        <p:nvSpPr>
          <p:cNvPr id="3" name="Content Placeholder 2">
            <a:extLst>
              <a:ext uri="{FF2B5EF4-FFF2-40B4-BE49-F238E27FC236}">
                <a16:creationId xmlns:a16="http://schemas.microsoft.com/office/drawing/2014/main" id="{8D70120C-D99C-F662-7CEC-4B3F958E5637}"/>
              </a:ext>
            </a:extLst>
          </p:cNvPr>
          <p:cNvSpPr>
            <a:spLocks noGrp="1"/>
          </p:cNvSpPr>
          <p:nvPr>
            <p:ph idx="1"/>
          </p:nvPr>
        </p:nvSpPr>
        <p:spPr>
          <a:xfrm>
            <a:off x="4963886" y="1445911"/>
            <a:ext cx="6858076" cy="4770331"/>
          </a:xfrm>
        </p:spPr>
        <p:txBody>
          <a:bodyPr>
            <a:normAutofit/>
          </a:bodyPr>
          <a:lstStyle/>
          <a:p>
            <a:pPr>
              <a:lnSpc>
                <a:spcPct val="150000"/>
              </a:lnSpc>
            </a:pPr>
            <a:r>
              <a:rPr lang="en-US" sz="1800" dirty="0"/>
              <a:t>The DPP refers to </a:t>
            </a:r>
            <a:r>
              <a:rPr lang="en-US" sz="2000" dirty="0"/>
              <a:t>a </a:t>
            </a:r>
            <a:r>
              <a:rPr lang="en-US" sz="2000" b="1" dirty="0">
                <a:solidFill>
                  <a:srgbClr val="3BB7B4"/>
                </a:solidFill>
              </a:rPr>
              <a:t>decentralized digital record system that collects and shares product data</a:t>
            </a:r>
            <a:r>
              <a:rPr lang="en-US" sz="2000" dirty="0">
                <a:solidFill>
                  <a:srgbClr val="3BB7B4"/>
                </a:solidFill>
              </a:rPr>
              <a:t> </a:t>
            </a:r>
            <a:r>
              <a:rPr lang="en-US" sz="1800" dirty="0"/>
              <a:t>throughout its entire lifecycle. It contains vital information about a product’s origin, manufacturing process, materials used, and environmental impact. </a:t>
            </a:r>
          </a:p>
          <a:p>
            <a:pPr>
              <a:lnSpc>
                <a:spcPct val="150000"/>
              </a:lnSpc>
            </a:pPr>
            <a:r>
              <a:rPr lang="en-US" sz="1800" dirty="0"/>
              <a:t>Through a data carrier (QR code, RFID, etc.)</a:t>
            </a:r>
            <a:r>
              <a:rPr lang="en-US" sz="2000" dirty="0"/>
              <a:t>, </a:t>
            </a:r>
            <a:r>
              <a:rPr lang="en-US" sz="2000" b="1" dirty="0">
                <a:solidFill>
                  <a:srgbClr val="2E8DBC"/>
                </a:solidFill>
              </a:rPr>
              <a:t>consumers can gain access to important details </a:t>
            </a:r>
            <a:r>
              <a:rPr lang="en-US" sz="1800" dirty="0"/>
              <a:t>such as the types of materials used, the product’s carbon footprint, repair instructions, recycling guidelines, and manufacturing processes. A product’s digital record must include data sourced across a product’s entire value chain, from manufacturers and importers to repairers and recyclers. </a:t>
            </a:r>
          </a:p>
        </p:txBody>
      </p:sp>
    </p:spTree>
    <p:extLst>
      <p:ext uri="{BB962C8B-B14F-4D97-AF65-F5344CB8AC3E}">
        <p14:creationId xmlns:p14="http://schemas.microsoft.com/office/powerpoint/2010/main" val="2234050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8" descr="A diagram of a product distribution&#10;&#10;Description automatically generated">
            <a:extLst>
              <a:ext uri="{FF2B5EF4-FFF2-40B4-BE49-F238E27FC236}">
                <a16:creationId xmlns:a16="http://schemas.microsoft.com/office/drawing/2014/main" id="{971FA3AC-BDD9-FE46-A7EE-596AA541517C}"/>
              </a:ext>
            </a:extLst>
          </p:cNvPr>
          <p:cNvPicPr>
            <a:picLocks noChangeAspect="1"/>
          </p:cNvPicPr>
          <p:nvPr/>
        </p:nvPicPr>
        <p:blipFill rotWithShape="1">
          <a:blip r:embed="rId2"/>
          <a:srcRect l="3537" t="-2" r="-726" b="5537"/>
          <a:stretch/>
        </p:blipFill>
        <p:spPr>
          <a:xfrm>
            <a:off x="1075172" y="726030"/>
            <a:ext cx="10743436" cy="5664721"/>
          </a:xfrm>
          <a:prstGeom prst="rect">
            <a:avLst/>
          </a:prstGeom>
        </p:spPr>
      </p:pic>
    </p:spTree>
    <p:extLst>
      <p:ext uri="{BB962C8B-B14F-4D97-AF65-F5344CB8AC3E}">
        <p14:creationId xmlns:p14="http://schemas.microsoft.com/office/powerpoint/2010/main" val="2539884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2FF905-5244-CF2C-6FCA-AA4EC131B864}"/>
              </a:ext>
            </a:extLst>
          </p:cNvPr>
          <p:cNvSpPr txBox="1"/>
          <p:nvPr/>
        </p:nvSpPr>
        <p:spPr>
          <a:xfrm>
            <a:off x="523875" y="1162050"/>
            <a:ext cx="11430000"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0D0D0D"/>
                </a:solidFill>
                <a:latin typeface="Helvetica Neue"/>
                <a:cs typeface="Arial"/>
              </a:rPr>
              <a:t>Driving Sustainability Through Innovation</a:t>
            </a:r>
          </a:p>
          <a:p>
            <a:pPr marL="342900" indent="-342900">
              <a:buAutoNum type="arabicPeriod"/>
            </a:pPr>
            <a:endParaRPr lang="en-US" sz="1300">
              <a:solidFill>
                <a:srgbClr val="0D0D0D"/>
              </a:solidFill>
              <a:latin typeface="Arial"/>
              <a:cs typeface="Arial"/>
            </a:endParaRPr>
          </a:p>
          <a:p>
            <a:pPr marL="342900" indent="-342900">
              <a:buAutoNum type="arabicPeriod"/>
            </a:pPr>
            <a:endParaRPr lang="en-US" sz="1300">
              <a:solidFill>
                <a:srgbClr val="0D0D0D"/>
              </a:solidFill>
              <a:latin typeface="Arial"/>
              <a:cs typeface="Arial"/>
            </a:endParaRPr>
          </a:p>
        </p:txBody>
      </p:sp>
      <p:pic>
        <p:nvPicPr>
          <p:cNvPr id="3" name="Picture 2" descr="A cellphone with icons and symbols&#10;&#10;Description automatically generated">
            <a:extLst>
              <a:ext uri="{FF2B5EF4-FFF2-40B4-BE49-F238E27FC236}">
                <a16:creationId xmlns:a16="http://schemas.microsoft.com/office/drawing/2014/main" id="{BF391B50-B990-A300-640C-1C082420724C}"/>
              </a:ext>
            </a:extLst>
          </p:cNvPr>
          <p:cNvPicPr>
            <a:picLocks noChangeAspect="1"/>
          </p:cNvPicPr>
          <p:nvPr/>
        </p:nvPicPr>
        <p:blipFill>
          <a:blip r:embed="rId2"/>
          <a:stretch>
            <a:fillRect/>
          </a:stretch>
        </p:blipFill>
        <p:spPr>
          <a:xfrm>
            <a:off x="3203137" y="1857090"/>
            <a:ext cx="5584958" cy="3723305"/>
          </a:xfrm>
          <a:prstGeom prst="rect">
            <a:avLst/>
          </a:prstGeom>
        </p:spPr>
      </p:pic>
      <p:sp>
        <p:nvSpPr>
          <p:cNvPr id="4" name="TextBox 3">
            <a:extLst>
              <a:ext uri="{FF2B5EF4-FFF2-40B4-BE49-F238E27FC236}">
                <a16:creationId xmlns:a16="http://schemas.microsoft.com/office/drawing/2014/main" id="{A625BB36-7FFC-0909-043D-7E43890C03CD}"/>
              </a:ext>
            </a:extLst>
          </p:cNvPr>
          <p:cNvSpPr txBox="1"/>
          <p:nvPr/>
        </p:nvSpPr>
        <p:spPr>
          <a:xfrm>
            <a:off x="5208356" y="5887210"/>
            <a:ext cx="53440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hlinkClick r:id="rId3"/>
              </a:rPr>
              <a:t>From </a:t>
            </a:r>
            <a:r>
              <a:rPr lang="en-US">
                <a:ea typeface="+mn-lt"/>
                <a:cs typeface="+mn-lt"/>
                <a:hlinkClick r:id="rId3"/>
              </a:rPr>
              <a:t>https://www.circularise.com/blogs/data-in-a-dpp</a:t>
            </a:r>
            <a:endParaRPr lang="en-US">
              <a:ea typeface="Calibri"/>
              <a:cs typeface="Calibri"/>
            </a:endParaRPr>
          </a:p>
        </p:txBody>
      </p:sp>
      <p:pic>
        <p:nvPicPr>
          <p:cNvPr id="6" name="Picture 5" descr="A logo with text on it&#10;&#10;Description automatically generated">
            <a:extLst>
              <a:ext uri="{FF2B5EF4-FFF2-40B4-BE49-F238E27FC236}">
                <a16:creationId xmlns:a16="http://schemas.microsoft.com/office/drawing/2014/main" id="{2C87917D-9B76-CB44-C74B-4F213A3B3B15}"/>
              </a:ext>
            </a:extLst>
          </p:cNvPr>
          <p:cNvPicPr>
            <a:picLocks noChangeAspect="1"/>
          </p:cNvPicPr>
          <p:nvPr/>
        </p:nvPicPr>
        <p:blipFill>
          <a:blip r:embed="rId4"/>
          <a:stretch>
            <a:fillRect/>
          </a:stretch>
        </p:blipFill>
        <p:spPr>
          <a:xfrm>
            <a:off x="10962932" y="5297610"/>
            <a:ext cx="1299508" cy="1299508"/>
          </a:xfrm>
          <a:prstGeom prst="rect">
            <a:avLst/>
          </a:prstGeom>
        </p:spPr>
      </p:pic>
    </p:spTree>
    <p:extLst>
      <p:ext uri="{BB962C8B-B14F-4D97-AF65-F5344CB8AC3E}">
        <p14:creationId xmlns:p14="http://schemas.microsoft.com/office/powerpoint/2010/main" val="1079830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C0675F-02E0-7572-D958-7C5B25783A0F}"/>
              </a:ext>
            </a:extLst>
          </p:cNvPr>
          <p:cNvSpPr txBox="1"/>
          <p:nvPr/>
        </p:nvSpPr>
        <p:spPr>
          <a:xfrm>
            <a:off x="540245" y="836832"/>
            <a:ext cx="8081763"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0D0D0D"/>
                </a:solidFill>
                <a:latin typeface="Helvetica Neue"/>
              </a:rPr>
              <a:t>Macro overview of changing consumer/civilian awareness</a:t>
            </a:r>
            <a:endParaRPr lang="en-US" sz="2400" dirty="0"/>
          </a:p>
          <a:p>
            <a:endParaRPr lang="en-US" sz="1600" b="1" dirty="0">
              <a:solidFill>
                <a:srgbClr val="0D0D0D"/>
              </a:solidFill>
              <a:latin typeface="Helvetica Neue"/>
            </a:endParaRPr>
          </a:p>
          <a:p>
            <a:endParaRPr lang="en-US" sz="1600" b="1" dirty="0">
              <a:solidFill>
                <a:srgbClr val="0D0D0D"/>
              </a:solidFill>
              <a:latin typeface="Helvetica Neue"/>
            </a:endParaRPr>
          </a:p>
          <a:p>
            <a:r>
              <a:rPr lang="en-US" sz="1600" b="1" dirty="0">
                <a:solidFill>
                  <a:srgbClr val="0D0D0D"/>
                </a:solidFill>
                <a:latin typeface="Helvetica Neue"/>
              </a:rPr>
              <a:t>Environmental Impact</a:t>
            </a:r>
            <a:endParaRPr lang="en-US" sz="1600" dirty="0">
              <a:solidFill>
                <a:srgbClr val="0D0D0D"/>
              </a:solidFill>
              <a:latin typeface="Helvetica Neue"/>
              <a:cs typeface="Calibri"/>
            </a:endParaRPr>
          </a:p>
          <a:p>
            <a:pPr marL="285750" lvl="1" indent="-285750">
              <a:buFont typeface="Arial"/>
              <a:buChar char="•"/>
            </a:pPr>
            <a:r>
              <a:rPr lang="en-US" sz="1600" dirty="0">
                <a:solidFill>
                  <a:srgbClr val="0D0D0D"/>
                </a:solidFill>
                <a:latin typeface="Helvetica Neue"/>
              </a:rPr>
              <a:t>Climate change awareness: Fridays for the Future, Greta Thunberg&gt;&gt;increase in news coverage of major weather events and increasing temps, climate reporters </a:t>
            </a:r>
          </a:p>
          <a:p>
            <a:pPr marL="0" lvl="1"/>
            <a:r>
              <a:rPr lang="en-US" sz="1600" dirty="0">
                <a:solidFill>
                  <a:srgbClr val="0D0D0D"/>
                </a:solidFill>
                <a:latin typeface="Helvetica Neue"/>
              </a:rPr>
              <a:t>  &gt;&gt;More conversations about resource depletion</a:t>
            </a:r>
          </a:p>
          <a:p>
            <a:pPr marL="285750" lvl="1" indent="-285750">
              <a:buFont typeface="Arial"/>
              <a:buChar char="•"/>
            </a:pPr>
            <a:endParaRPr lang="en-US" sz="1400" dirty="0">
              <a:solidFill>
                <a:srgbClr val="0D0D0D"/>
              </a:solidFill>
              <a:latin typeface="Helvetica Neue"/>
            </a:endParaRPr>
          </a:p>
          <a:p>
            <a:r>
              <a:rPr lang="en-US" sz="1600" b="1" dirty="0">
                <a:solidFill>
                  <a:srgbClr val="0D0D0D"/>
                </a:solidFill>
                <a:latin typeface="Helvetica Neue"/>
              </a:rPr>
              <a:t>Social Impact</a:t>
            </a:r>
            <a:endParaRPr lang="en-US" sz="1600" dirty="0">
              <a:solidFill>
                <a:srgbClr val="0D0D0D"/>
              </a:solidFill>
              <a:latin typeface="Helvetica Neue"/>
            </a:endParaRPr>
          </a:p>
          <a:p>
            <a:pPr marL="228600" lvl="1" indent="-228600">
              <a:buFont typeface="Arial"/>
              <a:buChar char="•"/>
            </a:pPr>
            <a:r>
              <a:rPr lang="en-US" sz="1600" dirty="0">
                <a:solidFill>
                  <a:srgbClr val="0D0D0D"/>
                </a:solidFill>
                <a:latin typeface="Helvetica Neue"/>
              </a:rPr>
              <a:t>Labor Conditions: Fashion Revolution, Remake, Garment Workers Center in LA, Human Rights Watch</a:t>
            </a:r>
          </a:p>
          <a:p>
            <a:pPr marL="0" lvl="1"/>
            <a:r>
              <a:rPr lang="en-US" sz="1600" dirty="0">
                <a:solidFill>
                  <a:srgbClr val="0D0D0D"/>
                </a:solidFill>
                <a:latin typeface="Helvetica Neue"/>
              </a:rPr>
              <a:t> &gt;&gt;Consumers are calling for greater transparency to trace the origins of products and ensure that they are ethically produced</a:t>
            </a:r>
          </a:p>
          <a:p>
            <a:pPr marL="228600" lvl="1" indent="-228600">
              <a:buFont typeface="Arial"/>
              <a:buChar char="•"/>
            </a:pPr>
            <a:endParaRPr lang="en-US" sz="1400" dirty="0">
              <a:solidFill>
                <a:srgbClr val="0D0D0D"/>
              </a:solidFill>
              <a:latin typeface="Helvetica Neue"/>
            </a:endParaRPr>
          </a:p>
          <a:p>
            <a:r>
              <a:rPr lang="en-US" sz="1600" b="1" dirty="0">
                <a:solidFill>
                  <a:srgbClr val="0D0D0D"/>
                </a:solidFill>
                <a:latin typeface="Helvetica Neue"/>
              </a:rPr>
              <a:t>Consumer Activism</a:t>
            </a:r>
            <a:endParaRPr lang="en-US" sz="1600" dirty="0">
              <a:solidFill>
                <a:srgbClr val="0D0D0D"/>
              </a:solidFill>
              <a:latin typeface="Helvetica Neue"/>
            </a:endParaRPr>
          </a:p>
          <a:p>
            <a:pPr marL="228600" lvl="1" indent="-228600">
              <a:buFont typeface="Arial"/>
              <a:buChar char="•"/>
            </a:pPr>
            <a:r>
              <a:rPr lang="en-US" sz="1600" dirty="0">
                <a:solidFill>
                  <a:srgbClr val="0D0D0D"/>
                </a:solidFill>
                <a:latin typeface="Helvetica Neue"/>
              </a:rPr>
              <a:t>Hashtags like #whomademyclothes and #sustainablefashion encourage consumers to ask questions and demand accountability from brands.</a:t>
            </a:r>
            <a:endParaRPr lang="en-US" sz="1600" dirty="0">
              <a:ea typeface="Calibri" panose="020F0502020204030204"/>
              <a:cs typeface="Calibri" panose="020F0502020204030204"/>
            </a:endParaRPr>
          </a:p>
          <a:p>
            <a:pPr marL="228600" lvl="1" indent="-228600">
              <a:buFont typeface="Arial"/>
              <a:buChar char="•"/>
            </a:pPr>
            <a:endParaRPr lang="en-US" sz="1600" dirty="0">
              <a:solidFill>
                <a:srgbClr val="0D0D0D"/>
              </a:solidFill>
              <a:latin typeface="Helvetica Neue"/>
            </a:endParaRPr>
          </a:p>
          <a:p>
            <a:pPr marL="228600" lvl="1" indent="-228600">
              <a:buFont typeface="Arial"/>
              <a:buChar char="•"/>
            </a:pPr>
            <a:r>
              <a:rPr lang="en-US" sz="1600" dirty="0">
                <a:solidFill>
                  <a:srgbClr val="0D0D0D"/>
                </a:solidFill>
                <a:latin typeface="Helvetica Neue"/>
              </a:rPr>
              <a:t>Growing peer pressure for ethical consumption, this includes supporting brands that use eco-friendly materials, pay fair wages, and uphold labor rights.</a:t>
            </a:r>
          </a:p>
        </p:txBody>
      </p:sp>
      <p:pic>
        <p:nvPicPr>
          <p:cNvPr id="3" name="Picture 2" descr="A green circle with a globe and text&#10;&#10;Description automatically generated">
            <a:extLst>
              <a:ext uri="{FF2B5EF4-FFF2-40B4-BE49-F238E27FC236}">
                <a16:creationId xmlns:a16="http://schemas.microsoft.com/office/drawing/2014/main" id="{72ECA718-12E8-1442-D576-697B8EE02D86}"/>
              </a:ext>
            </a:extLst>
          </p:cNvPr>
          <p:cNvPicPr>
            <a:picLocks noChangeAspect="1"/>
          </p:cNvPicPr>
          <p:nvPr/>
        </p:nvPicPr>
        <p:blipFill>
          <a:blip r:embed="rId2"/>
          <a:stretch>
            <a:fillRect/>
          </a:stretch>
        </p:blipFill>
        <p:spPr>
          <a:xfrm>
            <a:off x="8911750" y="4015786"/>
            <a:ext cx="1979375" cy="1979375"/>
          </a:xfrm>
          <a:prstGeom prst="rect">
            <a:avLst/>
          </a:prstGeom>
        </p:spPr>
      </p:pic>
      <p:pic>
        <p:nvPicPr>
          <p:cNvPr id="4" name="Picture 3" descr="A child with her hands together on her chin&#10;&#10;Description automatically generated">
            <a:extLst>
              <a:ext uri="{FF2B5EF4-FFF2-40B4-BE49-F238E27FC236}">
                <a16:creationId xmlns:a16="http://schemas.microsoft.com/office/drawing/2014/main" id="{6D0678BE-7982-3DC6-9402-4AA14A4D21C3}"/>
              </a:ext>
            </a:extLst>
          </p:cNvPr>
          <p:cNvPicPr>
            <a:picLocks noChangeAspect="1"/>
          </p:cNvPicPr>
          <p:nvPr/>
        </p:nvPicPr>
        <p:blipFill>
          <a:blip r:embed="rId3"/>
          <a:stretch>
            <a:fillRect/>
          </a:stretch>
        </p:blipFill>
        <p:spPr>
          <a:xfrm>
            <a:off x="9741975" y="837789"/>
            <a:ext cx="2137634" cy="2563423"/>
          </a:xfrm>
          <a:prstGeom prst="rect">
            <a:avLst/>
          </a:prstGeom>
        </p:spPr>
      </p:pic>
      <p:pic>
        <p:nvPicPr>
          <p:cNvPr id="5" name="Picture 4" descr="A person holding a sign&#10;&#10;Description automatically generated">
            <a:extLst>
              <a:ext uri="{FF2B5EF4-FFF2-40B4-BE49-F238E27FC236}">
                <a16:creationId xmlns:a16="http://schemas.microsoft.com/office/drawing/2014/main" id="{89DBFA8B-A772-E0AD-E31B-680E6C7DE19F}"/>
              </a:ext>
            </a:extLst>
          </p:cNvPr>
          <p:cNvPicPr>
            <a:picLocks noChangeAspect="1"/>
          </p:cNvPicPr>
          <p:nvPr/>
        </p:nvPicPr>
        <p:blipFill>
          <a:blip r:embed="rId4"/>
          <a:stretch>
            <a:fillRect/>
          </a:stretch>
        </p:blipFill>
        <p:spPr>
          <a:xfrm>
            <a:off x="8686967" y="2551434"/>
            <a:ext cx="3194012" cy="1463943"/>
          </a:xfrm>
          <a:prstGeom prst="rect">
            <a:avLst/>
          </a:prstGeom>
        </p:spPr>
      </p:pic>
      <p:pic>
        <p:nvPicPr>
          <p:cNvPr id="7" name="Picture 6" descr="A logo with text on it&#10;&#10;Description automatically generated">
            <a:extLst>
              <a:ext uri="{FF2B5EF4-FFF2-40B4-BE49-F238E27FC236}">
                <a16:creationId xmlns:a16="http://schemas.microsoft.com/office/drawing/2014/main" id="{680C8A76-8586-489D-E2D0-EF1F973EA0CD}"/>
              </a:ext>
            </a:extLst>
          </p:cNvPr>
          <p:cNvPicPr>
            <a:picLocks noChangeAspect="1"/>
          </p:cNvPicPr>
          <p:nvPr/>
        </p:nvPicPr>
        <p:blipFill>
          <a:blip r:embed="rId5"/>
          <a:stretch>
            <a:fillRect/>
          </a:stretch>
        </p:blipFill>
        <p:spPr>
          <a:xfrm>
            <a:off x="10889926" y="5151598"/>
            <a:ext cx="1586969" cy="1555029"/>
          </a:xfrm>
          <a:prstGeom prst="rect">
            <a:avLst/>
          </a:prstGeom>
        </p:spPr>
      </p:pic>
    </p:spTree>
    <p:extLst>
      <p:ext uri="{BB962C8B-B14F-4D97-AF65-F5344CB8AC3E}">
        <p14:creationId xmlns:p14="http://schemas.microsoft.com/office/powerpoint/2010/main" val="4142484605"/>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75037B5-D3CD-4B10-94F5-C6F0AA03FC8A}" vid="{A8C32589-BEDC-45F1-A735-33DA801126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9330</TotalTime>
  <Words>801</Words>
  <Application>Microsoft Office PowerPoint</Application>
  <PresentationFormat>Widescreen</PresentationFormat>
  <Paragraphs>69</Paragraphs>
  <Slides>11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Aptos</vt:lpstr>
      <vt:lpstr>Arial</vt:lpstr>
      <vt:lpstr>Arial,Sans-Serif</vt:lpstr>
      <vt:lpstr>Calibri</vt:lpstr>
      <vt:lpstr>Calibri (Body)</vt:lpstr>
      <vt:lpstr>Calibri Light</vt:lpstr>
      <vt:lpstr>Century Gothic</vt:lpstr>
      <vt:lpstr>Helvetica Neue</vt:lpstr>
      <vt:lpstr>Work Sans</vt:lpstr>
      <vt:lpstr>2_Office Theme</vt:lpstr>
      <vt:lpstr>PowerPoint Presentation</vt:lpstr>
      <vt:lpstr>EU policy evolution  2013-2022</vt:lpstr>
      <vt:lpstr>PowerPoint Presentation</vt:lpstr>
      <vt:lpstr>ESPR Developments in 2023:  The European Council and the European Parliament reached a provisional agreement on the proposed regulations on December 4, 2023.   The rollout of these regulations will begin in 2026, and by 2030, the EU will mandate DPP on every product. </vt:lpstr>
      <vt:lpstr>PowerPoint Presentation</vt:lpstr>
      <vt:lpstr>What is a Digital Product Passport?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Campbell</dc:creator>
  <cp:lastModifiedBy>Campbell, Michael</cp:lastModifiedBy>
  <cp:revision>10</cp:revision>
  <dcterms:created xsi:type="dcterms:W3CDTF">2023-09-06T17:04:36Z</dcterms:created>
  <dcterms:modified xsi:type="dcterms:W3CDTF">2024-04-03T15:54:10Z</dcterms:modified>
</cp:coreProperties>
</file>